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2"/>
  </p:notesMasterIdLst>
  <p:handoutMasterIdLst>
    <p:handoutMasterId r:id="rId53"/>
  </p:handoutMasterIdLst>
  <p:sldIdLst>
    <p:sldId id="656" r:id="rId2"/>
    <p:sldId id="748" r:id="rId3"/>
    <p:sldId id="768" r:id="rId4"/>
    <p:sldId id="739" r:id="rId5"/>
    <p:sldId id="704" r:id="rId6"/>
    <p:sldId id="706" r:id="rId7"/>
    <p:sldId id="732" r:id="rId8"/>
    <p:sldId id="733" r:id="rId9"/>
    <p:sldId id="708" r:id="rId10"/>
    <p:sldId id="707" r:id="rId11"/>
    <p:sldId id="711" r:id="rId12"/>
    <p:sldId id="715" r:id="rId13"/>
    <p:sldId id="716" r:id="rId14"/>
    <p:sldId id="714" r:id="rId15"/>
    <p:sldId id="727" r:id="rId16"/>
    <p:sldId id="718" r:id="rId17"/>
    <p:sldId id="719" r:id="rId18"/>
    <p:sldId id="728" r:id="rId19"/>
    <p:sldId id="721" r:id="rId20"/>
    <p:sldId id="717" r:id="rId21"/>
    <p:sldId id="725" r:id="rId22"/>
    <p:sldId id="729" r:id="rId23"/>
    <p:sldId id="726" r:id="rId24"/>
    <p:sldId id="741" r:id="rId25"/>
    <p:sldId id="738" r:id="rId26"/>
    <p:sldId id="742" r:id="rId27"/>
    <p:sldId id="743" r:id="rId28"/>
    <p:sldId id="744" r:id="rId29"/>
    <p:sldId id="745" r:id="rId30"/>
    <p:sldId id="746" r:id="rId31"/>
    <p:sldId id="747" r:id="rId32"/>
    <p:sldId id="750" r:id="rId33"/>
    <p:sldId id="752" r:id="rId34"/>
    <p:sldId id="753" r:id="rId35"/>
    <p:sldId id="754" r:id="rId36"/>
    <p:sldId id="751" r:id="rId37"/>
    <p:sldId id="770" r:id="rId38"/>
    <p:sldId id="769" r:id="rId39"/>
    <p:sldId id="755" r:id="rId40"/>
    <p:sldId id="756" r:id="rId41"/>
    <p:sldId id="758" r:id="rId42"/>
    <p:sldId id="759" r:id="rId43"/>
    <p:sldId id="760" r:id="rId44"/>
    <p:sldId id="762" r:id="rId45"/>
    <p:sldId id="761" r:id="rId46"/>
    <p:sldId id="763" r:id="rId47"/>
    <p:sldId id="764" r:id="rId48"/>
    <p:sldId id="766" r:id="rId49"/>
    <p:sldId id="767" r:id="rId50"/>
    <p:sldId id="765" r:id="rId51"/>
  </p:sldIdLst>
  <p:sldSz cx="12192000" cy="6858000"/>
  <p:notesSz cx="6858000" cy="9144000"/>
  <p:embeddedFontLst>
    <p:embeddedFont>
      <p:font typeface="KoPub돋움체 Bold" panose="02020603020101020101" pitchFamily="18" charset="-127"/>
      <p:regular r:id="rId54"/>
    </p:embeddedFont>
    <p:embeddedFont>
      <p:font typeface="나눔고딕" panose="020D0604000000000000" pitchFamily="50" charset="-127"/>
      <p:regular r:id="rId55"/>
      <p:bold r:id="rId56"/>
    </p:embeddedFont>
    <p:embeddedFont>
      <p:font typeface="나눔고딕 ExtraBold" panose="020D0904000000000000" pitchFamily="50" charset="-127"/>
      <p:bold r:id="rId57"/>
    </p:embeddedFont>
    <p:embeddedFont>
      <p:font typeface="맑은 고딕" panose="020B0503020000020004" pitchFamily="50" charset="-127"/>
      <p:regular r:id="rId58"/>
      <p:bold r:id="rId59"/>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이제현" initials="이" lastIdx="1" clrIdx="0">
    <p:extLst>
      <p:ext uri="{19B8F6BF-5375-455C-9EA6-DF929625EA0E}">
        <p15:presenceInfo xmlns:p15="http://schemas.microsoft.com/office/powerpoint/2012/main" userId="8e3ef43c5109d5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DE5"/>
    <a:srgbClr val="0000FF"/>
    <a:srgbClr val="012C5F"/>
    <a:srgbClr val="CB0A37"/>
    <a:srgbClr val="FAE301"/>
    <a:srgbClr val="0C4DA2"/>
    <a:srgbClr val="FF00FF"/>
    <a:srgbClr val="8373C7"/>
    <a:srgbClr val="00B0F0"/>
    <a:srgbClr val="9B6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밝은 스타일 1 - 강조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밝은 스타일 2 - 강조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밝은 스타일 1 - 강조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92" autoAdjust="0"/>
    <p:restoredTop sz="94614" autoAdjust="0"/>
  </p:normalViewPr>
  <p:slideViewPr>
    <p:cSldViewPr snapToGrid="0">
      <p:cViewPr>
        <p:scale>
          <a:sx n="104" d="100"/>
          <a:sy n="104" d="100"/>
        </p:scale>
        <p:origin x="1110" y="11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A0E4C07E-30EF-4215-A3DC-7BC91200FA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339947CD-2EC5-4A91-BEFE-C46238472C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4F8BE1-969F-416B-962E-A6348E522B69}" type="datetimeFigureOut">
              <a:rPr lang="ko-KR" altLang="en-US" smtClean="0"/>
              <a:t>2021-05-03</a:t>
            </a:fld>
            <a:endParaRPr lang="ko-KR" altLang="en-US"/>
          </a:p>
        </p:txBody>
      </p:sp>
      <p:sp>
        <p:nvSpPr>
          <p:cNvPr id="4" name="바닥글 개체 틀 3">
            <a:extLst>
              <a:ext uri="{FF2B5EF4-FFF2-40B4-BE49-F238E27FC236}">
                <a16:creationId xmlns:a16="http://schemas.microsoft.com/office/drawing/2014/main" id="{84EBBDE7-B0CF-4D8B-9715-62DCDC7911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38D32C28-32F2-41C2-BC51-1932C5530F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2FC9F1-C626-4F2E-BC3A-A7A0CD37ED4E}" type="slidenum">
              <a:rPr lang="ko-KR" altLang="en-US" smtClean="0"/>
              <a:t>‹#›</a:t>
            </a:fld>
            <a:endParaRPr lang="ko-KR" altLang="en-US"/>
          </a:p>
        </p:txBody>
      </p:sp>
    </p:spTree>
    <p:extLst>
      <p:ext uri="{BB962C8B-B14F-4D97-AF65-F5344CB8AC3E}">
        <p14:creationId xmlns:p14="http://schemas.microsoft.com/office/powerpoint/2010/main" val="3237152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A461B-4998-4787-AB0E-FD19BE3E2EA9}" type="datetimeFigureOut">
              <a:rPr lang="ko-KR" altLang="en-US" smtClean="0"/>
              <a:t>2021-05-03</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4DD8E-9837-4B31-8946-20A8AA972DCE}" type="slidenum">
              <a:rPr lang="ko-KR" altLang="en-US" smtClean="0"/>
              <a:t>‹#›</a:t>
            </a:fld>
            <a:endParaRPr lang="ko-KR" altLang="en-US"/>
          </a:p>
        </p:txBody>
      </p:sp>
    </p:spTree>
    <p:extLst>
      <p:ext uri="{BB962C8B-B14F-4D97-AF65-F5344CB8AC3E}">
        <p14:creationId xmlns:p14="http://schemas.microsoft.com/office/powerpoint/2010/main" val="231087201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334DD8E-9837-4B31-8946-20A8AA972DCE}" type="slidenum">
              <a:rPr lang="ko-KR" altLang="en-US" smtClean="0"/>
              <a:t>25</a:t>
            </a:fld>
            <a:endParaRPr lang="ko-KR" altLang="en-US"/>
          </a:p>
        </p:txBody>
      </p:sp>
    </p:spTree>
    <p:extLst>
      <p:ext uri="{BB962C8B-B14F-4D97-AF65-F5344CB8AC3E}">
        <p14:creationId xmlns:p14="http://schemas.microsoft.com/office/powerpoint/2010/main" val="282710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168895B-A878-4840-9BBF-CCF32E11D56E}"/>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dirty="0"/>
              <a:t>마스터 제목 스타일 편집</a:t>
            </a:r>
          </a:p>
        </p:txBody>
      </p:sp>
      <p:sp>
        <p:nvSpPr>
          <p:cNvPr id="3" name="부제목 2">
            <a:extLst>
              <a:ext uri="{FF2B5EF4-FFF2-40B4-BE49-F238E27FC236}">
                <a16:creationId xmlns:a16="http://schemas.microsoft.com/office/drawing/2014/main" id="{C301537E-5D5B-443E-B290-0D04F0B60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BB7A925C-B79F-40B0-8173-C3D0E49DD58D}"/>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5" name="바닥글 개체 틀 4">
            <a:extLst>
              <a:ext uri="{FF2B5EF4-FFF2-40B4-BE49-F238E27FC236}">
                <a16:creationId xmlns:a16="http://schemas.microsoft.com/office/drawing/2014/main" id="{9CFF59F5-020E-49DF-89B8-6FC7967FD49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3EB2F51-1B48-4BCC-B027-2D494A4E8BE3}"/>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271892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50A9993-7C5B-49D9-B364-64FDEF1DDBCB}"/>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7A3A2D62-A2B9-403F-BB52-8F7FA5EA75D7}"/>
              </a:ext>
            </a:extLst>
          </p:cNvPr>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949D2178-208B-41FC-87E8-88D5A204C8F2}"/>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5" name="바닥글 개체 틀 4">
            <a:extLst>
              <a:ext uri="{FF2B5EF4-FFF2-40B4-BE49-F238E27FC236}">
                <a16:creationId xmlns:a16="http://schemas.microsoft.com/office/drawing/2014/main" id="{4539D9B3-4C91-4BA4-8339-7E01FFA3A6C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282938A-DD5B-461A-9499-94766B743F58}"/>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2931054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7930ECA8-597F-474F-82BE-90379D0A9073}"/>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C0710301-C130-491A-AC81-EA467001721E}"/>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C39493C1-9D0B-4253-9907-0B86C1FF059C}"/>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5" name="바닥글 개체 틀 4">
            <a:extLst>
              <a:ext uri="{FF2B5EF4-FFF2-40B4-BE49-F238E27FC236}">
                <a16:creationId xmlns:a16="http://schemas.microsoft.com/office/drawing/2014/main" id="{4D4F1255-0FD2-43A0-B2B8-2E8CEA4BD8B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955A71D8-9951-44B5-9EA7-CA69E8D8F317}"/>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348229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FC8D29-3936-4A1C-9B17-9C3D10BDBA7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ECDAC19F-201E-4AC7-A1B7-262478A57210}"/>
              </a:ext>
            </a:extLst>
          </p:cNvPr>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AF795FE2-DD04-4692-8BCA-901DAAEE72AC}"/>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5" name="바닥글 개체 틀 4">
            <a:extLst>
              <a:ext uri="{FF2B5EF4-FFF2-40B4-BE49-F238E27FC236}">
                <a16:creationId xmlns:a16="http://schemas.microsoft.com/office/drawing/2014/main" id="{330D1F55-4388-4DEC-8773-C84122E4C2B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6EF0861-44F1-4570-850E-2E5B1A9E65C9}"/>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216544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419DD1D-6C21-468A-92BA-83FB43897169}"/>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EECE81C8-B224-4CE3-A634-97EEC5959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a:extLst>
              <a:ext uri="{FF2B5EF4-FFF2-40B4-BE49-F238E27FC236}">
                <a16:creationId xmlns:a16="http://schemas.microsoft.com/office/drawing/2014/main" id="{D78641D9-542D-4AAC-92D1-130C42359019}"/>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5" name="바닥글 개체 틀 4">
            <a:extLst>
              <a:ext uri="{FF2B5EF4-FFF2-40B4-BE49-F238E27FC236}">
                <a16:creationId xmlns:a16="http://schemas.microsoft.com/office/drawing/2014/main" id="{9E3DAFE1-D646-4087-8B9D-EE156A05B1FD}"/>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FD55670-C8FE-4010-865B-3127E7342988}"/>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173192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3F68D06-31CA-4991-ACF0-C54FA2E9EE42}"/>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D7F129F7-1084-4E28-84D9-EE13606DB584}"/>
              </a:ext>
            </a:extLst>
          </p:cNvPr>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a:extLst>
              <a:ext uri="{FF2B5EF4-FFF2-40B4-BE49-F238E27FC236}">
                <a16:creationId xmlns:a16="http://schemas.microsoft.com/office/drawing/2014/main" id="{A897305D-9663-4043-BD3C-7FA5BAEE7CF4}"/>
              </a:ext>
            </a:extLst>
          </p:cNvPr>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a:extLst>
              <a:ext uri="{FF2B5EF4-FFF2-40B4-BE49-F238E27FC236}">
                <a16:creationId xmlns:a16="http://schemas.microsoft.com/office/drawing/2014/main" id="{71488FA6-8052-45CF-8B93-0677A63CC9AC}"/>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6" name="바닥글 개체 틀 5">
            <a:extLst>
              <a:ext uri="{FF2B5EF4-FFF2-40B4-BE49-F238E27FC236}">
                <a16:creationId xmlns:a16="http://schemas.microsoft.com/office/drawing/2014/main" id="{DC1E068A-5866-44CE-BB3C-4F7699BE9B25}"/>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DB1148E9-71C2-4617-A3CC-F6ADC34CB39D}"/>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291148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E0A019-5A1D-4587-8AF4-91A6E141D1BC}"/>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6B393437-6958-4508-83A4-77F7B5277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a:extLst>
              <a:ext uri="{FF2B5EF4-FFF2-40B4-BE49-F238E27FC236}">
                <a16:creationId xmlns:a16="http://schemas.microsoft.com/office/drawing/2014/main" id="{1C5CBED3-13B0-45DA-A781-EF583C177661}"/>
              </a:ext>
            </a:extLst>
          </p:cNvPr>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a:extLst>
              <a:ext uri="{FF2B5EF4-FFF2-40B4-BE49-F238E27FC236}">
                <a16:creationId xmlns:a16="http://schemas.microsoft.com/office/drawing/2014/main" id="{0F14395B-BF2E-4054-8A9F-476854E2D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a:extLst>
              <a:ext uri="{FF2B5EF4-FFF2-40B4-BE49-F238E27FC236}">
                <a16:creationId xmlns:a16="http://schemas.microsoft.com/office/drawing/2014/main" id="{AD28296C-C6AC-410C-843E-BF0C5EA21CDE}"/>
              </a:ext>
            </a:extLst>
          </p:cNvPr>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a:extLst>
              <a:ext uri="{FF2B5EF4-FFF2-40B4-BE49-F238E27FC236}">
                <a16:creationId xmlns:a16="http://schemas.microsoft.com/office/drawing/2014/main" id="{4B6B4393-06F4-4E11-8793-C0BAB324DC15}"/>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8" name="바닥글 개체 틀 7">
            <a:extLst>
              <a:ext uri="{FF2B5EF4-FFF2-40B4-BE49-F238E27FC236}">
                <a16:creationId xmlns:a16="http://schemas.microsoft.com/office/drawing/2014/main" id="{EF7FF662-D8B0-47B3-AB4C-C99E2BAC80D4}"/>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E916129F-BCD6-4DEB-873B-E4B1F565BF47}"/>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1474511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A019179-C04F-436D-BFDE-5DDDEDAEDC00}"/>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E786D6B7-255E-4DA2-8B6D-DB911D7042A3}"/>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4" name="바닥글 개체 틀 3">
            <a:extLst>
              <a:ext uri="{FF2B5EF4-FFF2-40B4-BE49-F238E27FC236}">
                <a16:creationId xmlns:a16="http://schemas.microsoft.com/office/drawing/2014/main" id="{F97BE9D1-370A-4105-8C8C-79C4530AD92F}"/>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D9291EDA-0C2E-4993-A84F-63B22EA02F4F}"/>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357047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B971197E-C36E-49D4-A977-2B98DF045680}"/>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3" name="바닥글 개체 틀 2">
            <a:extLst>
              <a:ext uri="{FF2B5EF4-FFF2-40B4-BE49-F238E27FC236}">
                <a16:creationId xmlns:a16="http://schemas.microsoft.com/office/drawing/2014/main" id="{E5826707-67B3-47D2-AA31-022C5D24761E}"/>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CBBE3C25-0B33-476F-AA06-2740060ED90D}"/>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296798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7B9006F-2112-4927-8E8F-62FD0C306DEF}"/>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2A087868-3CFC-481F-87F2-5E3A4245A6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a:extLst>
              <a:ext uri="{FF2B5EF4-FFF2-40B4-BE49-F238E27FC236}">
                <a16:creationId xmlns:a16="http://schemas.microsoft.com/office/drawing/2014/main" id="{FA84577D-1450-4EB0-9E0B-7F9330406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a16="http://schemas.microsoft.com/office/drawing/2014/main" id="{B7EC8B34-1038-4D13-80C9-D0666CBF7367}"/>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6" name="바닥글 개체 틀 5">
            <a:extLst>
              <a:ext uri="{FF2B5EF4-FFF2-40B4-BE49-F238E27FC236}">
                <a16:creationId xmlns:a16="http://schemas.microsoft.com/office/drawing/2014/main" id="{2E942966-B872-45FB-A48E-F6892D9C89E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301DA05-30D5-484F-BF8E-4CAB5C57090E}"/>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311844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DF2389D-C9C6-41EE-86E7-73D6F98982CB}"/>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46E174E2-AFAF-46E7-B835-AFD5AFE15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3D9A2951-2394-497D-B05F-AAC766824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a16="http://schemas.microsoft.com/office/drawing/2014/main" id="{11B31954-660B-4B51-BD7C-A14074A2BD56}"/>
              </a:ext>
            </a:extLst>
          </p:cNvPr>
          <p:cNvSpPr>
            <a:spLocks noGrp="1"/>
          </p:cNvSpPr>
          <p:nvPr>
            <p:ph type="dt" sz="half" idx="10"/>
          </p:nvPr>
        </p:nvSpPr>
        <p:spPr/>
        <p:txBody>
          <a:bodyPr/>
          <a:lstStyle/>
          <a:p>
            <a:fld id="{B31E731D-073A-42F3-8DFA-A0BA0D2E5835}" type="datetimeFigureOut">
              <a:rPr lang="ko-KR" altLang="en-US" smtClean="0"/>
              <a:t>2021-05-03</a:t>
            </a:fld>
            <a:endParaRPr lang="ko-KR" altLang="en-US"/>
          </a:p>
        </p:txBody>
      </p:sp>
      <p:sp>
        <p:nvSpPr>
          <p:cNvPr id="6" name="바닥글 개체 틀 5">
            <a:extLst>
              <a:ext uri="{FF2B5EF4-FFF2-40B4-BE49-F238E27FC236}">
                <a16:creationId xmlns:a16="http://schemas.microsoft.com/office/drawing/2014/main" id="{75D4F30E-0A3B-4929-B69D-3B4997AF859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8B00480-A438-416C-B883-5026BE76B935}"/>
              </a:ext>
            </a:extLst>
          </p:cNvPr>
          <p:cNvSpPr>
            <a:spLocks noGrp="1"/>
          </p:cNvSpPr>
          <p:nvPr>
            <p:ph type="sldNum" sz="quarter" idx="12"/>
          </p:nvPr>
        </p:nvSpPr>
        <p:spPr/>
        <p:txBody>
          <a:body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261763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3FBD549A-9A27-46EF-8B84-4F73E3763E91}"/>
              </a:ext>
            </a:extLst>
          </p:cNvPr>
          <p:cNvSpPr>
            <a:spLocks noGrp="1"/>
          </p:cNvSpPr>
          <p:nvPr>
            <p:ph type="title"/>
          </p:nvPr>
        </p:nvSpPr>
        <p:spPr>
          <a:xfrm>
            <a:off x="838200" y="365125"/>
            <a:ext cx="10515600" cy="842573"/>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a:extLst>
              <a:ext uri="{FF2B5EF4-FFF2-40B4-BE49-F238E27FC236}">
                <a16:creationId xmlns:a16="http://schemas.microsoft.com/office/drawing/2014/main" id="{279D4535-EB19-4653-B361-A469A2172057}"/>
              </a:ext>
            </a:extLst>
          </p:cNvPr>
          <p:cNvSpPr>
            <a:spLocks noGrp="1"/>
          </p:cNvSpPr>
          <p:nvPr>
            <p:ph type="body" idx="1"/>
          </p:nvPr>
        </p:nvSpPr>
        <p:spPr>
          <a:xfrm>
            <a:off x="838200" y="1319842"/>
            <a:ext cx="10515600" cy="4857121"/>
          </a:xfrm>
          <a:prstGeom prst="rect">
            <a:avLst/>
          </a:prstGeom>
        </p:spPr>
        <p:txBody>
          <a:bodyPr vert="horz" lIns="91440" tIns="45720" rIns="91440" bIns="45720" rtlCol="0">
            <a:normAutofit/>
          </a:body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a:extLst>
              <a:ext uri="{FF2B5EF4-FFF2-40B4-BE49-F238E27FC236}">
                <a16:creationId xmlns:a16="http://schemas.microsoft.com/office/drawing/2014/main" id="{AD1BB5B5-044B-4385-8100-9FA40D8BA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E731D-073A-42F3-8DFA-A0BA0D2E5835}" type="datetimeFigureOut">
              <a:rPr lang="ko-KR" altLang="en-US" smtClean="0"/>
              <a:t>2021-05-03</a:t>
            </a:fld>
            <a:endParaRPr lang="ko-KR" altLang="en-US"/>
          </a:p>
        </p:txBody>
      </p:sp>
      <p:sp>
        <p:nvSpPr>
          <p:cNvPr id="5" name="바닥글 개체 틀 4">
            <a:extLst>
              <a:ext uri="{FF2B5EF4-FFF2-40B4-BE49-F238E27FC236}">
                <a16:creationId xmlns:a16="http://schemas.microsoft.com/office/drawing/2014/main" id="{2A582FDE-8F34-4A7B-A8BD-3E4D0E096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50EBB528-3FE9-471C-BCE1-F000CB58C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2B9BD-5929-4C6B-A880-575913CA1057}" type="slidenum">
              <a:rPr lang="ko-KR" altLang="en-US" smtClean="0"/>
              <a:t>‹#›</a:t>
            </a:fld>
            <a:endParaRPr lang="ko-KR" altLang="en-US"/>
          </a:p>
        </p:txBody>
      </p:sp>
    </p:spTree>
    <p:extLst>
      <p:ext uri="{BB962C8B-B14F-4D97-AF65-F5344CB8AC3E}">
        <p14:creationId xmlns:p14="http://schemas.microsoft.com/office/powerpoint/2010/main" val="102356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rgbClr val="6450B9"/>
          </a:solidFill>
          <a:latin typeface="+mj-lt"/>
          <a:ea typeface="+mj-ea"/>
          <a:cs typeface="+mj-cs"/>
        </a:defRPr>
      </a:lvl1pPr>
    </p:titleStyle>
    <p:bodyStyle>
      <a:lvl1pPr marL="228600" indent="-228600" algn="l" defTabSz="914400" rtl="0" eaLnBrk="1" latinLnBrk="1"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ta.go.kr/data/15001549/fileData.do" TargetMode="External"/><Relationship Id="rId2" Type="http://schemas.openxmlformats.org/officeDocument/2006/relationships/hyperlink" Target="https://kosis.kr/statisticsList/statisticsListIndex.do?menuId=M_01_01&amp;vwcd=MT_ZTITLE&amp;parmTabId=M_01_01&amp;outLink=Y&amp;parentId=A.1;A_3.2;#A_3.2"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bit.ly/3ezUoZJ"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velog.io/@s6820w/colab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bit.ly/3ezUoZJ"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jehyunlee.tistory.com/" TargetMode="External"/><Relationship Id="rId7" Type="http://schemas.openxmlformats.org/officeDocument/2006/relationships/image" Target="../media/image5.png"/><Relationship Id="rId2" Type="http://schemas.openxmlformats.org/officeDocument/2006/relationships/hyperlink" Target="https://jehyunlee.github.io/"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hyperlink" Target="https://bit.ly/3ezUoZJ"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63/5.0048947"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93A7821-E055-4DBC-98D5-5E39CF4E85B7}"/>
              </a:ext>
            </a:extLst>
          </p:cNvPr>
          <p:cNvSpPr>
            <a:spLocks noGrp="1"/>
          </p:cNvSpPr>
          <p:nvPr>
            <p:ph type="ctrTitle"/>
          </p:nvPr>
        </p:nvSpPr>
        <p:spPr/>
        <p:txBody>
          <a:bodyPr anchor="ctr">
            <a:normAutofit/>
          </a:bodyPr>
          <a:lstStyle/>
          <a:p>
            <a:pPr>
              <a:lnSpc>
                <a:spcPct val="120000"/>
              </a:lnSpc>
            </a:pPr>
            <a:r>
              <a:rPr lang="en-US" altLang="ko-KR" dirty="0">
                <a:latin typeface="+mj-ea"/>
              </a:rPr>
              <a:t>Python</a:t>
            </a:r>
            <a:r>
              <a:rPr lang="ko-KR" altLang="en-US" dirty="0">
                <a:latin typeface="+mj-ea"/>
              </a:rPr>
              <a:t>을 이용한</a:t>
            </a:r>
            <a:br>
              <a:rPr lang="en-US" altLang="ko-KR" dirty="0">
                <a:latin typeface="+mj-ea"/>
              </a:rPr>
            </a:br>
            <a:r>
              <a:rPr lang="ko-KR" altLang="en-US" dirty="0">
                <a:latin typeface="+mj-ea"/>
              </a:rPr>
              <a:t>연구데이터 시각화</a:t>
            </a:r>
          </a:p>
        </p:txBody>
      </p:sp>
      <p:sp>
        <p:nvSpPr>
          <p:cNvPr id="3" name="부제목 2">
            <a:extLst>
              <a:ext uri="{FF2B5EF4-FFF2-40B4-BE49-F238E27FC236}">
                <a16:creationId xmlns:a16="http://schemas.microsoft.com/office/drawing/2014/main" id="{111FC2C7-FEFD-4EC7-9EA6-C4B9C4C13B7B}"/>
              </a:ext>
            </a:extLst>
          </p:cNvPr>
          <p:cNvSpPr>
            <a:spLocks noGrp="1"/>
          </p:cNvSpPr>
          <p:nvPr>
            <p:ph type="subTitle" idx="1"/>
          </p:nvPr>
        </p:nvSpPr>
        <p:spPr>
          <a:xfrm>
            <a:off x="1524000" y="4033838"/>
            <a:ext cx="9144000" cy="1655762"/>
          </a:xfrm>
        </p:spPr>
        <p:txBody>
          <a:bodyPr anchor="ctr"/>
          <a:lstStyle/>
          <a:p>
            <a:r>
              <a:rPr lang="ko-KR" altLang="en-US" dirty="0">
                <a:solidFill>
                  <a:schemeClr val="bg1">
                    <a:lumMod val="50000"/>
                  </a:schemeClr>
                </a:solidFill>
                <a:latin typeface="+mj-lt"/>
                <a:ea typeface="KoPub돋움체 Bold" panose="02020603020101020101" pitchFamily="18" charset="-127"/>
              </a:rPr>
              <a:t>충북대학교 연구방법론</a:t>
            </a:r>
            <a:endParaRPr lang="en-US" altLang="ko-KR" dirty="0">
              <a:solidFill>
                <a:schemeClr val="bg1">
                  <a:lumMod val="50000"/>
                </a:schemeClr>
              </a:solidFill>
              <a:latin typeface="+mj-lt"/>
              <a:ea typeface="KoPub돋움체 Bold" panose="02020603020101020101" pitchFamily="18" charset="-127"/>
            </a:endParaRPr>
          </a:p>
          <a:p>
            <a:r>
              <a:rPr lang="en-US" altLang="ko-KR" dirty="0">
                <a:solidFill>
                  <a:schemeClr val="bg1">
                    <a:lumMod val="50000"/>
                  </a:schemeClr>
                </a:solidFill>
                <a:latin typeface="+mj-lt"/>
                <a:ea typeface="KoPub돋움체 Bold" panose="02020603020101020101" pitchFamily="18" charset="-127"/>
              </a:rPr>
              <a:t>2021. 04. 27.</a:t>
            </a:r>
          </a:p>
          <a:p>
            <a:r>
              <a:rPr lang="ko-KR" altLang="en-US" dirty="0">
                <a:solidFill>
                  <a:schemeClr val="bg1">
                    <a:lumMod val="50000"/>
                  </a:schemeClr>
                </a:solidFill>
                <a:latin typeface="+mj-lt"/>
                <a:ea typeface="KoPub돋움체 Bold" panose="02020603020101020101" pitchFamily="18" charset="-127"/>
              </a:rPr>
              <a:t>한국에너지기술연구원 이제현</a:t>
            </a:r>
          </a:p>
        </p:txBody>
      </p:sp>
    </p:spTree>
    <p:extLst>
      <p:ext uri="{BB962C8B-B14F-4D97-AF65-F5344CB8AC3E}">
        <p14:creationId xmlns:p14="http://schemas.microsoft.com/office/powerpoint/2010/main" val="213936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879D9E2-448B-4EA9-9BC9-649A0DC213EC}"/>
              </a:ext>
            </a:extLst>
          </p:cNvPr>
          <p:cNvSpPr>
            <a:spLocks noGrp="1"/>
          </p:cNvSpPr>
          <p:nvPr>
            <p:ph type="title"/>
          </p:nvPr>
        </p:nvSpPr>
        <p:spPr/>
        <p:txBody>
          <a:bodyPr/>
          <a:lstStyle/>
          <a:p>
            <a:r>
              <a:rPr lang="ko-KR" altLang="en-US" dirty="0"/>
              <a:t>정확하고</a:t>
            </a:r>
            <a:r>
              <a:rPr lang="en-US" altLang="ko-KR" dirty="0"/>
              <a:t>, </a:t>
            </a:r>
            <a:r>
              <a:rPr lang="ko-KR" altLang="en-US" dirty="0"/>
              <a:t>군더더기 없고</a:t>
            </a:r>
            <a:r>
              <a:rPr lang="en-US" altLang="ko-KR" dirty="0"/>
              <a:t>, </a:t>
            </a:r>
            <a:r>
              <a:rPr lang="ko-KR" altLang="en-US" dirty="0"/>
              <a:t>예쁜 그림</a:t>
            </a:r>
          </a:p>
        </p:txBody>
      </p:sp>
      <p:sp>
        <p:nvSpPr>
          <p:cNvPr id="38" name="내용 개체 틀 37">
            <a:extLst>
              <a:ext uri="{FF2B5EF4-FFF2-40B4-BE49-F238E27FC236}">
                <a16:creationId xmlns:a16="http://schemas.microsoft.com/office/drawing/2014/main" id="{0BAA04FA-37B8-4185-BE15-FD59D0935002}"/>
              </a:ext>
            </a:extLst>
          </p:cNvPr>
          <p:cNvSpPr>
            <a:spLocks noGrp="1"/>
          </p:cNvSpPr>
          <p:nvPr>
            <p:ph idx="1"/>
          </p:nvPr>
        </p:nvSpPr>
        <p:spPr/>
        <p:txBody>
          <a:bodyPr/>
          <a:lstStyle/>
          <a:p>
            <a:r>
              <a:rPr lang="en-US" altLang="ko-KR" b="1" dirty="0"/>
              <a:t>ex. </a:t>
            </a:r>
            <a:r>
              <a:rPr lang="ko-KR" altLang="en-US" b="1" dirty="0" err="1"/>
              <a:t>년도별</a:t>
            </a:r>
            <a:r>
              <a:rPr lang="ko-KR" altLang="en-US" b="1" dirty="0"/>
              <a:t> 출생아 수 </a:t>
            </a:r>
            <a:r>
              <a:rPr lang="en-US" altLang="ko-KR" b="1" dirty="0"/>
              <a:t>vs </a:t>
            </a:r>
            <a:r>
              <a:rPr lang="ko-KR" altLang="en-US" b="1" dirty="0"/>
              <a:t>수능 응시자 시각화</a:t>
            </a:r>
          </a:p>
        </p:txBody>
      </p:sp>
      <p:grpSp>
        <p:nvGrpSpPr>
          <p:cNvPr id="21" name="그룹 20">
            <a:extLst>
              <a:ext uri="{FF2B5EF4-FFF2-40B4-BE49-F238E27FC236}">
                <a16:creationId xmlns:a16="http://schemas.microsoft.com/office/drawing/2014/main" id="{119498D0-EABB-4CC2-B7B2-59F668747B39}"/>
              </a:ext>
            </a:extLst>
          </p:cNvPr>
          <p:cNvGrpSpPr/>
          <p:nvPr/>
        </p:nvGrpSpPr>
        <p:grpSpPr>
          <a:xfrm>
            <a:off x="5208751" y="3645909"/>
            <a:ext cx="1092573" cy="1215400"/>
            <a:chOff x="2315360" y="1821874"/>
            <a:chExt cx="652483" cy="725835"/>
          </a:xfrm>
        </p:grpSpPr>
        <p:sp>
          <p:nvSpPr>
            <p:cNvPr id="22" name="자유형: 도형 21">
              <a:extLst>
                <a:ext uri="{FF2B5EF4-FFF2-40B4-BE49-F238E27FC236}">
                  <a16:creationId xmlns:a16="http://schemas.microsoft.com/office/drawing/2014/main" id="{F01416DF-29C9-4B6A-9EC6-12EC9218ED74}"/>
                </a:ext>
              </a:extLst>
            </p:cNvPr>
            <p:cNvSpPr/>
            <p:nvPr/>
          </p:nvSpPr>
          <p:spPr>
            <a:xfrm>
              <a:off x="2315360" y="2200276"/>
              <a:ext cx="652483" cy="347433"/>
            </a:xfrm>
            <a:custGeom>
              <a:avLst/>
              <a:gdLst>
                <a:gd name="connsiteX0" fmla="*/ 326467 w 652483"/>
                <a:gd name="connsiteY0" fmla="*/ 0 h 347433"/>
                <a:gd name="connsiteX1" fmla="*/ 497113 w 652483"/>
                <a:gd name="connsiteY1" fmla="*/ 51168 h 347433"/>
                <a:gd name="connsiteX2" fmla="*/ 652478 w 652483"/>
                <a:gd name="connsiteY2" fmla="*/ 347433 h 347433"/>
                <a:gd name="connsiteX3" fmla="*/ 3 w 652483"/>
                <a:gd name="connsiteY3" fmla="*/ 346995 h 347433"/>
                <a:gd name="connsiteX4" fmla="*/ 155754 w 652483"/>
                <a:gd name="connsiteY4" fmla="*/ 50919 h 347433"/>
                <a:gd name="connsiteX5" fmla="*/ 326467 w 652483"/>
                <a:gd name="connsiteY5" fmla="*/ 0 h 34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83" h="347433">
                  <a:moveTo>
                    <a:pt x="326467" y="0"/>
                  </a:moveTo>
                  <a:cubicBezTo>
                    <a:pt x="385630" y="43"/>
                    <a:pt x="444781" y="17101"/>
                    <a:pt x="497113" y="51168"/>
                  </a:cubicBezTo>
                  <a:cubicBezTo>
                    <a:pt x="594237" y="114394"/>
                    <a:pt x="653141" y="226718"/>
                    <a:pt x="652478" y="347433"/>
                  </a:cubicBezTo>
                  <a:lnTo>
                    <a:pt x="3" y="346995"/>
                  </a:lnTo>
                  <a:cubicBezTo>
                    <a:pt x="-515" y="226266"/>
                    <a:pt x="58537" y="114010"/>
                    <a:pt x="155754" y="50919"/>
                  </a:cubicBezTo>
                  <a:cubicBezTo>
                    <a:pt x="208131" y="16928"/>
                    <a:pt x="267304" y="-43"/>
                    <a:pt x="326467" y="0"/>
                  </a:cubicBezTo>
                  <a:close/>
                </a:path>
              </a:pathLst>
            </a:cu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타원 22">
              <a:extLst>
                <a:ext uri="{FF2B5EF4-FFF2-40B4-BE49-F238E27FC236}">
                  <a16:creationId xmlns:a16="http://schemas.microsoft.com/office/drawing/2014/main" id="{39DB8C19-1F21-4938-B053-87DEF6BF3393}"/>
                </a:ext>
              </a:extLst>
            </p:cNvPr>
            <p:cNvSpPr/>
            <p:nvPr/>
          </p:nvSpPr>
          <p:spPr>
            <a:xfrm>
              <a:off x="2451102" y="1821874"/>
              <a:ext cx="380998" cy="380998"/>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4" name="TextBox 23">
            <a:extLst>
              <a:ext uri="{FF2B5EF4-FFF2-40B4-BE49-F238E27FC236}">
                <a16:creationId xmlns:a16="http://schemas.microsoft.com/office/drawing/2014/main" id="{FEE0125D-DA27-475D-9E4E-FDAD8CFB2E11}"/>
              </a:ext>
            </a:extLst>
          </p:cNvPr>
          <p:cNvSpPr txBox="1"/>
          <p:nvPr/>
        </p:nvSpPr>
        <p:spPr>
          <a:xfrm>
            <a:off x="4882695" y="2469776"/>
            <a:ext cx="1744682" cy="369332"/>
          </a:xfrm>
          <a:prstGeom prst="rect">
            <a:avLst/>
          </a:prstGeom>
          <a:solidFill>
            <a:schemeClr val="accent1">
              <a:lumMod val="20000"/>
              <a:lumOff val="80000"/>
            </a:schemeClr>
          </a:solidFill>
        </p:spPr>
        <p:txBody>
          <a:bodyPr wrap="square" rtlCol="0">
            <a:spAutoFit/>
          </a:bodyPr>
          <a:lstStyle/>
          <a:p>
            <a:pPr algn="ctr"/>
            <a:r>
              <a:rPr lang="ko-KR" altLang="en-US" b="1"/>
              <a:t>나</a:t>
            </a:r>
            <a:endParaRPr lang="ko-KR" altLang="en-US" b="1" dirty="0"/>
          </a:p>
        </p:txBody>
      </p:sp>
      <p:sp>
        <p:nvSpPr>
          <p:cNvPr id="25" name="TextBox 24">
            <a:extLst>
              <a:ext uri="{FF2B5EF4-FFF2-40B4-BE49-F238E27FC236}">
                <a16:creationId xmlns:a16="http://schemas.microsoft.com/office/drawing/2014/main" id="{E170DF63-A406-40DA-9CD9-7C1352E44763}"/>
              </a:ext>
            </a:extLst>
          </p:cNvPr>
          <p:cNvSpPr txBox="1"/>
          <p:nvPr/>
        </p:nvSpPr>
        <p:spPr>
          <a:xfrm>
            <a:off x="1751647" y="2469776"/>
            <a:ext cx="1744682" cy="369332"/>
          </a:xfrm>
          <a:prstGeom prst="rect">
            <a:avLst/>
          </a:prstGeom>
          <a:solidFill>
            <a:schemeClr val="accent1">
              <a:lumMod val="20000"/>
              <a:lumOff val="80000"/>
            </a:schemeClr>
          </a:solidFill>
        </p:spPr>
        <p:txBody>
          <a:bodyPr wrap="square" rtlCol="0">
            <a:spAutoFit/>
          </a:bodyPr>
          <a:lstStyle/>
          <a:p>
            <a:pPr algn="ctr"/>
            <a:r>
              <a:rPr lang="ko-KR" altLang="en-US" b="1"/>
              <a:t>데이터</a:t>
            </a:r>
            <a:endParaRPr lang="ko-KR" altLang="en-US" b="1" dirty="0"/>
          </a:p>
        </p:txBody>
      </p:sp>
      <p:sp>
        <p:nvSpPr>
          <p:cNvPr id="26" name="TextBox 25">
            <a:extLst>
              <a:ext uri="{FF2B5EF4-FFF2-40B4-BE49-F238E27FC236}">
                <a16:creationId xmlns:a16="http://schemas.microsoft.com/office/drawing/2014/main" id="{F34834F4-F7BF-4B89-94BB-FF7EB31E0C03}"/>
              </a:ext>
            </a:extLst>
          </p:cNvPr>
          <p:cNvSpPr txBox="1"/>
          <p:nvPr/>
        </p:nvSpPr>
        <p:spPr>
          <a:xfrm>
            <a:off x="7898163" y="2469776"/>
            <a:ext cx="3657600" cy="369332"/>
          </a:xfrm>
          <a:prstGeom prst="rect">
            <a:avLst/>
          </a:prstGeom>
          <a:solidFill>
            <a:schemeClr val="accent1">
              <a:lumMod val="20000"/>
              <a:lumOff val="80000"/>
            </a:schemeClr>
          </a:solidFill>
        </p:spPr>
        <p:txBody>
          <a:bodyPr wrap="square" rtlCol="0">
            <a:spAutoFit/>
          </a:bodyPr>
          <a:lstStyle/>
          <a:p>
            <a:pPr algn="ctr"/>
            <a:r>
              <a:rPr lang="ko-KR" altLang="en-US" b="1" dirty="0"/>
              <a:t>정확하고 아름다운 그림</a:t>
            </a:r>
            <a:r>
              <a:rPr lang="en-US" altLang="ko-KR" b="1" dirty="0"/>
              <a:t>(?)</a:t>
            </a:r>
            <a:endParaRPr lang="ko-KR" altLang="en-US" b="1" dirty="0"/>
          </a:p>
        </p:txBody>
      </p:sp>
      <p:sp>
        <p:nvSpPr>
          <p:cNvPr id="27" name="TextBox 26">
            <a:extLst>
              <a:ext uri="{FF2B5EF4-FFF2-40B4-BE49-F238E27FC236}">
                <a16:creationId xmlns:a16="http://schemas.microsoft.com/office/drawing/2014/main" id="{0820B541-C0C7-4842-BDE0-042BDFE75C0C}"/>
              </a:ext>
            </a:extLst>
          </p:cNvPr>
          <p:cNvSpPr txBox="1"/>
          <p:nvPr/>
        </p:nvSpPr>
        <p:spPr>
          <a:xfrm>
            <a:off x="7410862" y="6492875"/>
            <a:ext cx="4714464" cy="400110"/>
          </a:xfrm>
          <a:prstGeom prst="rect">
            <a:avLst/>
          </a:prstGeom>
          <a:noFill/>
        </p:spPr>
        <p:txBody>
          <a:bodyPr wrap="square" rtlCol="0">
            <a:spAutoFit/>
          </a:bodyPr>
          <a:lstStyle/>
          <a:p>
            <a:r>
              <a:rPr lang="ko-KR" altLang="en-US" sz="1000" dirty="0">
                <a:solidFill>
                  <a:schemeClr val="bg1">
                    <a:lumMod val="75000"/>
                  </a:schemeClr>
                </a:solidFill>
              </a:rPr>
              <a:t>데이터 </a:t>
            </a:r>
            <a:r>
              <a:rPr lang="en-US" altLang="ko-KR" sz="1000" dirty="0">
                <a:solidFill>
                  <a:schemeClr val="bg1">
                    <a:lumMod val="75000"/>
                  </a:schemeClr>
                </a:solidFill>
              </a:rPr>
              <a:t>= </a:t>
            </a:r>
            <a:r>
              <a:rPr lang="ko-KR" altLang="en-US" sz="1000" dirty="0">
                <a:solidFill>
                  <a:schemeClr val="bg1">
                    <a:lumMod val="75000"/>
                  </a:schemeClr>
                </a:solidFill>
              </a:rPr>
              <a:t>출생</a:t>
            </a:r>
            <a:r>
              <a:rPr lang="en-US" altLang="ko-KR" sz="1000" dirty="0">
                <a:solidFill>
                  <a:schemeClr val="bg1">
                    <a:lumMod val="75000"/>
                  </a:schemeClr>
                </a:solidFill>
              </a:rPr>
              <a:t>: </a:t>
            </a:r>
            <a:r>
              <a:rPr lang="ko-KR" altLang="en-US" sz="1000" dirty="0" err="1">
                <a:solidFill>
                  <a:schemeClr val="bg1">
                    <a:lumMod val="75000"/>
                  </a:schemeClr>
                </a:solidFill>
                <a:hlinkClick r:id="rId2"/>
              </a:rPr>
              <a:t>국가통계포털</a:t>
            </a:r>
            <a:r>
              <a:rPr lang="en-US" altLang="ko-KR" sz="1000" dirty="0">
                <a:solidFill>
                  <a:schemeClr val="bg1">
                    <a:lumMod val="75000"/>
                  </a:schemeClr>
                </a:solidFill>
              </a:rPr>
              <a:t>, </a:t>
            </a:r>
            <a:r>
              <a:rPr lang="ko-KR" altLang="en-US" sz="1000" dirty="0">
                <a:solidFill>
                  <a:schemeClr val="bg1">
                    <a:lumMod val="75000"/>
                  </a:schemeClr>
                </a:solidFill>
              </a:rPr>
              <a:t>수능</a:t>
            </a:r>
            <a:r>
              <a:rPr lang="en-US" altLang="ko-KR" sz="1000" dirty="0">
                <a:solidFill>
                  <a:schemeClr val="bg1">
                    <a:lumMod val="75000"/>
                  </a:schemeClr>
                </a:solidFill>
              </a:rPr>
              <a:t>: </a:t>
            </a:r>
            <a:r>
              <a:rPr lang="ko-KR" altLang="en-US" sz="1000" dirty="0">
                <a:solidFill>
                  <a:schemeClr val="bg1">
                    <a:lumMod val="75000"/>
                  </a:schemeClr>
                </a:solidFill>
                <a:hlinkClick r:id="rId3"/>
              </a:rPr>
              <a:t>한국교육과정평가원 대학수학능력시험 정보</a:t>
            </a:r>
            <a:endParaRPr lang="en-US" altLang="ko-KR" sz="1000" dirty="0">
              <a:solidFill>
                <a:schemeClr val="bg1">
                  <a:lumMod val="75000"/>
                </a:schemeClr>
              </a:solidFill>
            </a:endParaRPr>
          </a:p>
          <a:p>
            <a:r>
              <a:rPr lang="ko-KR" altLang="en-US" sz="1000" dirty="0">
                <a:solidFill>
                  <a:schemeClr val="bg1">
                    <a:lumMod val="75000"/>
                  </a:schemeClr>
                </a:solidFill>
              </a:rPr>
              <a:t>이미지 </a:t>
            </a:r>
            <a:r>
              <a:rPr lang="en-US" altLang="ko-KR" sz="1000" dirty="0">
                <a:solidFill>
                  <a:schemeClr val="bg1">
                    <a:lumMod val="75000"/>
                  </a:schemeClr>
                </a:solidFill>
              </a:rPr>
              <a:t>= </a:t>
            </a:r>
            <a:r>
              <a:rPr lang="ko-KR" altLang="en-US" sz="1000" dirty="0">
                <a:solidFill>
                  <a:schemeClr val="bg1">
                    <a:lumMod val="75000"/>
                  </a:schemeClr>
                </a:solidFill>
              </a:rPr>
              <a:t>본인</a:t>
            </a:r>
          </a:p>
        </p:txBody>
      </p:sp>
      <p:grpSp>
        <p:nvGrpSpPr>
          <p:cNvPr id="28" name="그룹 27">
            <a:extLst>
              <a:ext uri="{FF2B5EF4-FFF2-40B4-BE49-F238E27FC236}">
                <a16:creationId xmlns:a16="http://schemas.microsoft.com/office/drawing/2014/main" id="{95FC384B-80C8-4629-B14B-D9600F82FE82}"/>
              </a:ext>
            </a:extLst>
          </p:cNvPr>
          <p:cNvGrpSpPr/>
          <p:nvPr/>
        </p:nvGrpSpPr>
        <p:grpSpPr>
          <a:xfrm>
            <a:off x="961234" y="2948553"/>
            <a:ext cx="3139953" cy="2869552"/>
            <a:chOff x="1302196" y="3429000"/>
            <a:chExt cx="3139953" cy="2869552"/>
          </a:xfrm>
        </p:grpSpPr>
        <p:grpSp>
          <p:nvGrpSpPr>
            <p:cNvPr id="29" name="그룹 28">
              <a:extLst>
                <a:ext uri="{FF2B5EF4-FFF2-40B4-BE49-F238E27FC236}">
                  <a16:creationId xmlns:a16="http://schemas.microsoft.com/office/drawing/2014/main" id="{08942F4A-6D33-408C-B73C-46C731D57A66}"/>
                </a:ext>
              </a:extLst>
            </p:cNvPr>
            <p:cNvGrpSpPr/>
            <p:nvPr/>
          </p:nvGrpSpPr>
          <p:grpSpPr>
            <a:xfrm>
              <a:off x="1487751" y="3907777"/>
              <a:ext cx="2954398" cy="2390775"/>
              <a:chOff x="-3248064" y="209550"/>
              <a:chExt cx="6191289" cy="5010150"/>
            </a:xfrm>
          </p:grpSpPr>
          <p:pic>
            <p:nvPicPr>
              <p:cNvPr id="32" name="그림 31">
                <a:extLst>
                  <a:ext uri="{FF2B5EF4-FFF2-40B4-BE49-F238E27FC236}">
                    <a16:creationId xmlns:a16="http://schemas.microsoft.com/office/drawing/2014/main" id="{12FC7555-6C1D-4BF7-AACB-E40FC7DA7C49}"/>
                  </a:ext>
                </a:extLst>
              </p:cNvPr>
              <p:cNvPicPr>
                <a:picLocks noChangeAspect="1"/>
              </p:cNvPicPr>
              <p:nvPr/>
            </p:nvPicPr>
            <p:blipFill rotWithShape="1">
              <a:blip r:embed="rId4"/>
              <a:srcRect b="22190"/>
              <a:stretch/>
            </p:blipFill>
            <p:spPr>
              <a:xfrm>
                <a:off x="-1266825" y="209550"/>
                <a:ext cx="4210050" cy="5010150"/>
              </a:xfrm>
              <a:prstGeom prst="rect">
                <a:avLst/>
              </a:prstGeom>
            </p:spPr>
          </p:pic>
          <p:pic>
            <p:nvPicPr>
              <p:cNvPr id="33" name="그림 32">
                <a:extLst>
                  <a:ext uri="{FF2B5EF4-FFF2-40B4-BE49-F238E27FC236}">
                    <a16:creationId xmlns:a16="http://schemas.microsoft.com/office/drawing/2014/main" id="{03037E3E-40AA-4A8D-B81D-6AE17FA062B7}"/>
                  </a:ext>
                </a:extLst>
              </p:cNvPr>
              <p:cNvPicPr>
                <a:picLocks noChangeAspect="1"/>
              </p:cNvPicPr>
              <p:nvPr/>
            </p:nvPicPr>
            <p:blipFill>
              <a:blip r:embed="rId5"/>
              <a:stretch>
                <a:fillRect/>
              </a:stretch>
            </p:blipFill>
            <p:spPr>
              <a:xfrm>
                <a:off x="-3248064" y="209550"/>
                <a:ext cx="1743074" cy="5010150"/>
              </a:xfrm>
              <a:prstGeom prst="rect">
                <a:avLst/>
              </a:prstGeom>
            </p:spPr>
          </p:pic>
        </p:grpSp>
        <p:sp>
          <p:nvSpPr>
            <p:cNvPr id="30" name="TextBox 29">
              <a:extLst>
                <a:ext uri="{FF2B5EF4-FFF2-40B4-BE49-F238E27FC236}">
                  <a16:creationId xmlns:a16="http://schemas.microsoft.com/office/drawing/2014/main" id="{D552B61C-A533-447F-BF16-8FDD0D2F7068}"/>
                </a:ext>
              </a:extLst>
            </p:cNvPr>
            <p:cNvSpPr txBox="1"/>
            <p:nvPr/>
          </p:nvSpPr>
          <p:spPr>
            <a:xfrm>
              <a:off x="1302196" y="3429000"/>
              <a:ext cx="1202880" cy="369332"/>
            </a:xfrm>
            <a:prstGeom prst="rect">
              <a:avLst/>
            </a:prstGeom>
            <a:noFill/>
          </p:spPr>
          <p:txBody>
            <a:bodyPr wrap="square" rtlCol="0">
              <a:spAutoFit/>
            </a:bodyPr>
            <a:lstStyle/>
            <a:p>
              <a:pPr algn="ctr"/>
              <a:r>
                <a:rPr lang="ko-KR" altLang="en-US" b="1"/>
                <a:t>출생아 수</a:t>
              </a:r>
              <a:endParaRPr lang="ko-KR" altLang="en-US" b="1" dirty="0"/>
            </a:p>
          </p:txBody>
        </p:sp>
        <p:sp>
          <p:nvSpPr>
            <p:cNvPr id="31" name="TextBox 30">
              <a:extLst>
                <a:ext uri="{FF2B5EF4-FFF2-40B4-BE49-F238E27FC236}">
                  <a16:creationId xmlns:a16="http://schemas.microsoft.com/office/drawing/2014/main" id="{EB79C983-F9B9-4936-B906-6E3052EA290D}"/>
                </a:ext>
              </a:extLst>
            </p:cNvPr>
            <p:cNvSpPr txBox="1"/>
            <p:nvPr/>
          </p:nvSpPr>
          <p:spPr>
            <a:xfrm>
              <a:off x="2698358" y="3429000"/>
              <a:ext cx="1478604" cy="369332"/>
            </a:xfrm>
            <a:prstGeom prst="rect">
              <a:avLst/>
            </a:prstGeom>
            <a:noFill/>
          </p:spPr>
          <p:txBody>
            <a:bodyPr wrap="square" rtlCol="0">
              <a:spAutoFit/>
            </a:bodyPr>
            <a:lstStyle/>
            <a:p>
              <a:pPr algn="ctr"/>
              <a:r>
                <a:rPr lang="ko-KR" altLang="en-US" b="1" dirty="0"/>
                <a:t>수능 응시자</a:t>
              </a:r>
            </a:p>
          </p:txBody>
        </p:sp>
      </p:grpSp>
      <p:sp>
        <p:nvSpPr>
          <p:cNvPr id="34" name="화살표: 오른쪽 33">
            <a:extLst>
              <a:ext uri="{FF2B5EF4-FFF2-40B4-BE49-F238E27FC236}">
                <a16:creationId xmlns:a16="http://schemas.microsoft.com/office/drawing/2014/main" id="{8CA3D824-85A5-4D1C-A706-05E8615D42B6}"/>
              </a:ext>
            </a:extLst>
          </p:cNvPr>
          <p:cNvSpPr/>
          <p:nvPr/>
        </p:nvSpPr>
        <p:spPr>
          <a:xfrm>
            <a:off x="3938847" y="2415054"/>
            <a:ext cx="501326" cy="478777"/>
          </a:xfrm>
          <a:prstGeom prst="rightArrow">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화살표: 오른쪽 34">
            <a:extLst>
              <a:ext uri="{FF2B5EF4-FFF2-40B4-BE49-F238E27FC236}">
                <a16:creationId xmlns:a16="http://schemas.microsoft.com/office/drawing/2014/main" id="{BBA1361C-74A3-4412-B4FD-65D1C2704116}"/>
              </a:ext>
            </a:extLst>
          </p:cNvPr>
          <p:cNvSpPr/>
          <p:nvPr/>
        </p:nvSpPr>
        <p:spPr>
          <a:xfrm>
            <a:off x="7069899" y="2415054"/>
            <a:ext cx="501326" cy="478777"/>
          </a:xfrm>
          <a:prstGeom prst="rightArrow">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6" name="그림 35">
            <a:extLst>
              <a:ext uri="{FF2B5EF4-FFF2-40B4-BE49-F238E27FC236}">
                <a16:creationId xmlns:a16="http://schemas.microsoft.com/office/drawing/2014/main" id="{4FBF557C-D550-4529-AF29-4ED761E3E560}"/>
              </a:ext>
            </a:extLst>
          </p:cNvPr>
          <p:cNvPicPr>
            <a:picLocks noChangeAspect="1"/>
          </p:cNvPicPr>
          <p:nvPr/>
        </p:nvPicPr>
        <p:blipFill>
          <a:blip r:embed="rId6"/>
          <a:stretch>
            <a:fillRect/>
          </a:stretch>
        </p:blipFill>
        <p:spPr>
          <a:xfrm>
            <a:off x="7571225" y="2948553"/>
            <a:ext cx="4084009" cy="2943132"/>
          </a:xfrm>
          <a:prstGeom prst="rect">
            <a:avLst/>
          </a:prstGeom>
        </p:spPr>
      </p:pic>
      <p:sp>
        <p:nvSpPr>
          <p:cNvPr id="37" name="직사각형 36">
            <a:extLst>
              <a:ext uri="{FF2B5EF4-FFF2-40B4-BE49-F238E27FC236}">
                <a16:creationId xmlns:a16="http://schemas.microsoft.com/office/drawing/2014/main" id="{87F27E85-8880-460F-B8A2-674404D04514}"/>
              </a:ext>
            </a:extLst>
          </p:cNvPr>
          <p:cNvSpPr/>
          <p:nvPr/>
        </p:nvSpPr>
        <p:spPr>
          <a:xfrm>
            <a:off x="10727088" y="2510403"/>
            <a:ext cx="266700" cy="28575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a:extLst>
              <a:ext uri="{FF2B5EF4-FFF2-40B4-BE49-F238E27FC236}">
                <a16:creationId xmlns:a16="http://schemas.microsoft.com/office/drawing/2014/main" id="{FB2F026A-027B-4C4B-9B0F-013E6288D413}"/>
              </a:ext>
            </a:extLst>
          </p:cNvPr>
          <p:cNvSpPr txBox="1"/>
          <p:nvPr/>
        </p:nvSpPr>
        <p:spPr>
          <a:xfrm>
            <a:off x="7898162" y="1969198"/>
            <a:ext cx="3657601" cy="369332"/>
          </a:xfrm>
          <a:prstGeom prst="rect">
            <a:avLst/>
          </a:prstGeom>
          <a:noFill/>
          <a:ln w="28575">
            <a:solidFill>
              <a:srgbClr val="FF0000"/>
            </a:solidFill>
          </a:ln>
        </p:spPr>
        <p:txBody>
          <a:bodyPr wrap="square" rtlCol="0">
            <a:spAutoFit/>
          </a:bodyPr>
          <a:lstStyle/>
          <a:p>
            <a:pPr algn="ctr"/>
            <a:r>
              <a:rPr lang="ko-KR" altLang="en-US" b="1" dirty="0">
                <a:solidFill>
                  <a:srgbClr val="FF0000"/>
                </a:solidFill>
              </a:rPr>
              <a:t>문제가 </a:t>
            </a:r>
            <a:r>
              <a:rPr lang="ko-KR" altLang="en-US" b="1" dirty="0" err="1">
                <a:solidFill>
                  <a:srgbClr val="FF0000"/>
                </a:solidFill>
              </a:rPr>
              <a:t>뭘까</a:t>
            </a:r>
            <a:r>
              <a:rPr lang="en-US" altLang="ko-KR" b="1" dirty="0">
                <a:solidFill>
                  <a:srgbClr val="FF0000"/>
                </a:solidFill>
              </a:rPr>
              <a:t>?</a:t>
            </a:r>
            <a:endParaRPr lang="ko-KR" altLang="en-US" b="1" dirty="0">
              <a:solidFill>
                <a:srgbClr val="FF0000"/>
              </a:solidFill>
            </a:endParaRPr>
          </a:p>
        </p:txBody>
      </p:sp>
    </p:spTree>
    <p:extLst>
      <p:ext uri="{BB962C8B-B14F-4D97-AF65-F5344CB8AC3E}">
        <p14:creationId xmlns:p14="http://schemas.microsoft.com/office/powerpoint/2010/main" val="26857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9AE851B-602A-4A66-AC42-19E05A438755}"/>
              </a:ext>
            </a:extLst>
          </p:cNvPr>
          <p:cNvSpPr>
            <a:spLocks noGrp="1"/>
          </p:cNvSpPr>
          <p:nvPr>
            <p:ph type="title"/>
          </p:nvPr>
        </p:nvSpPr>
        <p:spPr/>
        <p:txBody>
          <a:bodyPr/>
          <a:lstStyle/>
          <a:p>
            <a:r>
              <a:rPr lang="ko-KR" altLang="en-US" dirty="0"/>
              <a:t>원인 </a:t>
            </a:r>
            <a:r>
              <a:rPr lang="en-US" altLang="ko-KR" dirty="0"/>
              <a:t>1. </a:t>
            </a:r>
            <a:r>
              <a:rPr lang="ko-KR" altLang="en-US" dirty="0"/>
              <a:t>감각 부족</a:t>
            </a:r>
          </a:p>
        </p:txBody>
      </p:sp>
      <p:sp>
        <p:nvSpPr>
          <p:cNvPr id="3" name="내용 개체 틀 2">
            <a:extLst>
              <a:ext uri="{FF2B5EF4-FFF2-40B4-BE49-F238E27FC236}">
                <a16:creationId xmlns:a16="http://schemas.microsoft.com/office/drawing/2014/main" id="{2936B6FA-94D1-4172-91D0-F3B54C5E7638}"/>
              </a:ext>
            </a:extLst>
          </p:cNvPr>
          <p:cNvSpPr>
            <a:spLocks noGrp="1"/>
          </p:cNvSpPr>
          <p:nvPr>
            <p:ph idx="1"/>
          </p:nvPr>
        </p:nvSpPr>
        <p:spPr>
          <a:xfrm>
            <a:off x="838200" y="1319842"/>
            <a:ext cx="10515600" cy="4857121"/>
          </a:xfrm>
        </p:spPr>
        <p:txBody>
          <a:bodyPr/>
          <a:lstStyle/>
          <a:p>
            <a:r>
              <a:rPr lang="ko-KR" altLang="en-US" b="1" dirty="0"/>
              <a:t>데이터 시각화 교과서 </a:t>
            </a:r>
            <a:r>
              <a:rPr lang="en-US" altLang="ko-KR" b="1" dirty="0"/>
              <a:t>(Claus Wilke, </a:t>
            </a:r>
            <a:r>
              <a:rPr lang="ko-KR" altLang="en-US" b="1" dirty="0"/>
              <a:t>책만</a:t>
            </a:r>
            <a:r>
              <a:rPr lang="en-US" altLang="ko-KR" b="1" dirty="0"/>
              <a:t>)</a:t>
            </a:r>
          </a:p>
          <a:p>
            <a:pPr lvl="1"/>
            <a:r>
              <a:rPr lang="en-US" altLang="ko-KR" sz="2000" dirty="0">
                <a:solidFill>
                  <a:schemeClr val="bg1">
                    <a:lumMod val="50000"/>
                  </a:schemeClr>
                </a:solidFill>
              </a:rPr>
              <a:t>“</a:t>
            </a:r>
            <a:r>
              <a:rPr lang="ko-KR" altLang="en-US" sz="2000" dirty="0">
                <a:solidFill>
                  <a:schemeClr val="bg1">
                    <a:lumMod val="50000"/>
                  </a:schemeClr>
                </a:solidFill>
              </a:rPr>
              <a:t>대부분 </a:t>
            </a:r>
            <a:r>
              <a:rPr lang="ko-KR" altLang="en-US" sz="2000" b="1" dirty="0">
                <a:solidFill>
                  <a:srgbClr val="0000FF"/>
                </a:solidFill>
              </a:rPr>
              <a:t>과학자</a:t>
            </a:r>
            <a:r>
              <a:rPr lang="ko-KR" altLang="en-US" sz="2000" dirty="0">
                <a:solidFill>
                  <a:schemeClr val="bg1">
                    <a:lumMod val="50000"/>
                  </a:schemeClr>
                </a:solidFill>
              </a:rPr>
              <a:t>들은 </a:t>
            </a:r>
            <a:r>
              <a:rPr lang="en-US" altLang="ko-KR" sz="2000" dirty="0">
                <a:solidFill>
                  <a:schemeClr val="bg1">
                    <a:lumMod val="50000"/>
                  </a:schemeClr>
                </a:solidFill>
              </a:rPr>
              <a:t>(</a:t>
            </a:r>
            <a:r>
              <a:rPr lang="ko-KR" altLang="en-US" sz="2000" dirty="0">
                <a:solidFill>
                  <a:schemeClr val="bg1">
                    <a:lumMod val="50000"/>
                  </a:schemeClr>
                </a:solidFill>
              </a:rPr>
              <a:t>늘 그런 건 아니지만</a:t>
            </a:r>
            <a:r>
              <a:rPr lang="en-US" altLang="ko-KR" sz="2000" dirty="0">
                <a:solidFill>
                  <a:schemeClr val="bg1">
                    <a:lumMod val="50000"/>
                  </a:schemeClr>
                </a:solidFill>
              </a:rPr>
              <a:t>!) </a:t>
            </a:r>
            <a:r>
              <a:rPr lang="ko-KR" altLang="en-US" sz="2000" dirty="0">
                <a:solidFill>
                  <a:schemeClr val="bg1">
                    <a:lumMod val="50000"/>
                  </a:schemeClr>
                </a:solidFill>
              </a:rPr>
              <a:t>데이터를 심하게 오도하는 일 없이 시각화 결과물을 만들어내는 법을 잘 안다</a:t>
            </a:r>
            <a:r>
              <a:rPr lang="en-US" altLang="ko-KR" sz="2000" dirty="0">
                <a:solidFill>
                  <a:schemeClr val="bg1">
                    <a:lumMod val="50000"/>
                  </a:schemeClr>
                </a:solidFill>
              </a:rPr>
              <a:t>. </a:t>
            </a:r>
            <a:r>
              <a:rPr lang="ko-KR" altLang="en-US" sz="2000" dirty="0">
                <a:solidFill>
                  <a:schemeClr val="bg1">
                    <a:lumMod val="50000"/>
                  </a:schemeClr>
                </a:solidFill>
              </a:rPr>
              <a:t>다만 </a:t>
            </a:r>
            <a:r>
              <a:rPr lang="ko-KR" altLang="en-US" sz="2000" b="1" dirty="0">
                <a:solidFill>
                  <a:srgbClr val="FF0000"/>
                </a:solidFill>
              </a:rPr>
              <a:t>미적 감각이 발달하지 않은 탓</a:t>
            </a:r>
            <a:r>
              <a:rPr lang="ko-KR" altLang="en-US" sz="2000" dirty="0">
                <a:solidFill>
                  <a:schemeClr val="bg1">
                    <a:lumMod val="50000"/>
                  </a:schemeClr>
                </a:solidFill>
              </a:rPr>
              <a:t>에 시각적 요소를 잘못 선택해서 의도한 메시지를 희석시키는 실수를 저지르곤 한다</a:t>
            </a:r>
            <a:r>
              <a:rPr lang="en-US" altLang="ko-KR" sz="2000" dirty="0">
                <a:solidFill>
                  <a:schemeClr val="bg1">
                    <a:lumMod val="50000"/>
                  </a:schemeClr>
                </a:solidFill>
              </a:rPr>
              <a:t>.”</a:t>
            </a:r>
          </a:p>
          <a:p>
            <a:pPr lvl="1"/>
            <a:r>
              <a:rPr lang="en-US" altLang="ko-KR" sz="2000" dirty="0">
                <a:solidFill>
                  <a:schemeClr val="bg1">
                    <a:lumMod val="50000"/>
                  </a:schemeClr>
                </a:solidFill>
              </a:rPr>
              <a:t>“</a:t>
            </a:r>
            <a:r>
              <a:rPr lang="ko-KR" altLang="en-US" sz="2000" dirty="0">
                <a:solidFill>
                  <a:schemeClr val="bg1">
                    <a:lumMod val="50000"/>
                  </a:schemeClr>
                </a:solidFill>
              </a:rPr>
              <a:t>반면 </a:t>
            </a:r>
            <a:r>
              <a:rPr lang="ko-KR" altLang="en-US" sz="2000" b="1" dirty="0">
                <a:solidFill>
                  <a:srgbClr val="0000FF"/>
                </a:solidFill>
              </a:rPr>
              <a:t>디자이너</a:t>
            </a:r>
            <a:r>
              <a:rPr lang="ko-KR" altLang="en-US" sz="2000" dirty="0">
                <a:solidFill>
                  <a:schemeClr val="bg1">
                    <a:lumMod val="50000"/>
                  </a:schemeClr>
                </a:solidFill>
              </a:rPr>
              <a:t>들은 근사한 도표를 내놓지만 그 과정에서 </a:t>
            </a:r>
            <a:r>
              <a:rPr lang="ko-KR" altLang="en-US" sz="2000" b="1" dirty="0">
                <a:solidFill>
                  <a:srgbClr val="FF0000"/>
                </a:solidFill>
              </a:rPr>
              <a:t>데이터의 정확도를 희생</a:t>
            </a:r>
            <a:r>
              <a:rPr lang="ko-KR" altLang="en-US" sz="2000" dirty="0">
                <a:solidFill>
                  <a:schemeClr val="bg1">
                    <a:lumMod val="50000"/>
                  </a:schemeClr>
                </a:solidFill>
              </a:rPr>
              <a:t>시킬 때가 있다</a:t>
            </a:r>
            <a:r>
              <a:rPr lang="en-US" altLang="ko-KR" sz="2000" dirty="0">
                <a:solidFill>
                  <a:schemeClr val="bg1">
                    <a:lumMod val="50000"/>
                  </a:schemeClr>
                </a:solidFill>
              </a:rPr>
              <a:t>.”</a:t>
            </a:r>
          </a:p>
          <a:p>
            <a:endParaRPr lang="ko-KR" altLang="en-US" dirty="0"/>
          </a:p>
        </p:txBody>
      </p:sp>
      <p:pic>
        <p:nvPicPr>
          <p:cNvPr id="4098" name="Picture 2" descr="Examples of ugly, bad, and wrong figures. (a) A bar plot showing three values (A = 3, B = 5, and C = 4). This is a reasonable visualization with no major flaws. (b) An ugly version of part (a). While the plot is technically correct, it is not aesthetically pleasing. The colors are too bright and not useful. The background grid is too prominent. The text is displayed using three different fonts in three different sizes. (c) A bad version of part (a). Each bar is shown with its own y-axis scale. Because the scales don’t align, this makes the figure misleading. One can easily get the impression that the three values are closer together than they actually are. (d) A wrong version of part (a). Without an explicit y axis scale, the numbers represented by the bars cannot be ascertained. The bars appear to be of lengths 1, 3, and 2, even though the values displayed are meant to be 3, 5, and 4.">
            <a:extLst>
              <a:ext uri="{FF2B5EF4-FFF2-40B4-BE49-F238E27FC236}">
                <a16:creationId xmlns:a16="http://schemas.microsoft.com/office/drawing/2014/main" id="{73D53147-D7D1-4CFB-97B6-5463650A2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442" b="53296"/>
          <a:stretch/>
        </p:blipFill>
        <p:spPr bwMode="auto">
          <a:xfrm>
            <a:off x="573439" y="4364479"/>
            <a:ext cx="2696704" cy="1945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xamples of ugly, bad, and wrong figures. (a) A bar plot showing three values (A = 3, B = 5, and C = 4). This is a reasonable visualization with no major flaws. (b) An ugly version of part (a). While the plot is technically correct, it is not aesthetically pleasing. The colors are too bright and not useful. The background grid is too prominent. The text is displayed using three different fonts in three different sizes. (c) A bad version of part (a). Each bar is shown with its own y-axis scale. Because the scales don’t align, this makes the figure misleading. One can easily get the impression that the three values are closer together than they actually are. (d) A wrong version of part (a). Without an explicit y axis scale, the numbers represented by the bars cannot be ascertained. The bars appear to be of lengths 1, 3, and 2, even though the values displayed are meant to be 3, 5, and 4.">
            <a:extLst>
              <a:ext uri="{FF2B5EF4-FFF2-40B4-BE49-F238E27FC236}">
                <a16:creationId xmlns:a16="http://schemas.microsoft.com/office/drawing/2014/main" id="{1120C748-F490-4078-8EE0-269C8FAABC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96" r="51116"/>
          <a:stretch/>
        </p:blipFill>
        <p:spPr bwMode="auto">
          <a:xfrm>
            <a:off x="6289730" y="4343825"/>
            <a:ext cx="2714786" cy="1945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xamples of ugly, bad, and wrong figures. (a) A bar plot showing three values (A = 3, B = 5, and C = 4). This is a reasonable visualization with no major flaws. (b) An ugly version of part (a). While the plot is technically correct, it is not aesthetically pleasing. The colors are too bright and not useful. The background grid is too prominent. The text is displayed using three different fonts in three different sizes. (c) A bad version of part (a). Each bar is shown with its own y-axis scale. Because the scales don’t align, this makes the figure misleading. One can easily get the impression that the three values are closer together than they actually are. (d) A wrong version of part (a). Without an explicit y axis scale, the numbers represented by the bars cannot be ascertained. The bars appear to be of lengths 1, 3, and 2, even though the values displayed are meant to be 3, 5, and 4.">
            <a:extLst>
              <a:ext uri="{FF2B5EF4-FFF2-40B4-BE49-F238E27FC236}">
                <a16:creationId xmlns:a16="http://schemas.microsoft.com/office/drawing/2014/main" id="{087B7D0B-5CF9-47D9-B5E1-88469C9F35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58" b="53296"/>
          <a:stretch/>
        </p:blipFill>
        <p:spPr bwMode="auto">
          <a:xfrm>
            <a:off x="3270142" y="4364479"/>
            <a:ext cx="2856854" cy="1945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amples of ugly, bad, and wrong figures. (a) A bar plot showing three values (A = 3, B = 5, and C = 4). This is a reasonable visualization with no major flaws. (b) An ugly version of part (a). While the plot is technically correct, it is not aesthetically pleasing. The colors are too bright and not useful. The background grid is too prominent. The text is displayed using three different fonts in three different sizes. (c) A bad version of part (a). Each bar is shown with its own y-axis scale. Because the scales don’t align, this makes the figure misleading. One can easily get the impression that the three values are closer together than they actually are. (d) A wrong version of part (a). Without an explicit y axis scale, the numbers represented by the bars cannot be ascertained. The bars appear to be of lengths 1, 3, and 2, even though the values displayed are meant to be 3, 5, and 4.">
            <a:extLst>
              <a:ext uri="{FF2B5EF4-FFF2-40B4-BE49-F238E27FC236}">
                <a16:creationId xmlns:a16="http://schemas.microsoft.com/office/drawing/2014/main" id="{E4BCE21D-C715-49D3-B8F3-A71C215F44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884" t="53296"/>
          <a:stretch/>
        </p:blipFill>
        <p:spPr bwMode="auto">
          <a:xfrm>
            <a:off x="9004515" y="4343825"/>
            <a:ext cx="2838772" cy="194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4B6B6B-0C02-47C9-82CD-5150A4C94104}"/>
              </a:ext>
            </a:extLst>
          </p:cNvPr>
          <p:cNvSpPr>
            <a:spLocks noGrp="1"/>
          </p:cNvSpPr>
          <p:nvPr>
            <p:ph type="title"/>
          </p:nvPr>
        </p:nvSpPr>
        <p:spPr/>
        <p:txBody>
          <a:bodyPr/>
          <a:lstStyle/>
          <a:p>
            <a:r>
              <a:rPr lang="ko-KR" altLang="en-US" dirty="0"/>
              <a:t>원인 </a:t>
            </a:r>
            <a:r>
              <a:rPr lang="en-US" altLang="ko-KR" dirty="0"/>
              <a:t>2. </a:t>
            </a:r>
            <a:r>
              <a:rPr lang="ko-KR" altLang="en-US" dirty="0"/>
              <a:t>너무 생각이 없음</a:t>
            </a:r>
          </a:p>
        </p:txBody>
      </p:sp>
      <p:pic>
        <p:nvPicPr>
          <p:cNvPr id="6146" name="Picture 2" descr="https://64.media.tumblr.com/3a484c7bc030ce4109bdae11b9cf8d2e/tumblr_qm8kj9BEoD1sgh0voo1_640.jpg">
            <a:extLst>
              <a:ext uri="{FF2B5EF4-FFF2-40B4-BE49-F238E27FC236}">
                <a16:creationId xmlns:a16="http://schemas.microsoft.com/office/drawing/2014/main" id="{1E634E72-446C-4892-9B38-BF8A21922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081" y="1359943"/>
            <a:ext cx="7583838" cy="5284988"/>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a:extLst>
              <a:ext uri="{FF2B5EF4-FFF2-40B4-BE49-F238E27FC236}">
                <a16:creationId xmlns:a16="http://schemas.microsoft.com/office/drawing/2014/main" id="{C81BCE58-AD2B-43E2-B40A-C40081D554D4}"/>
              </a:ext>
            </a:extLst>
          </p:cNvPr>
          <p:cNvSpPr/>
          <p:nvPr/>
        </p:nvSpPr>
        <p:spPr>
          <a:xfrm>
            <a:off x="11127285" y="6611779"/>
            <a:ext cx="1064715" cy="246221"/>
          </a:xfrm>
          <a:prstGeom prst="rect">
            <a:avLst/>
          </a:prstGeom>
        </p:spPr>
        <p:txBody>
          <a:bodyPr wrap="none">
            <a:spAutoFit/>
          </a:bodyPr>
          <a:lstStyle/>
          <a:p>
            <a:r>
              <a:rPr lang="ko-KR" altLang="en-US" sz="1000" dirty="0">
                <a:solidFill>
                  <a:schemeClr val="bg1">
                    <a:lumMod val="50000"/>
                  </a:schemeClr>
                </a:solidFill>
              </a:rPr>
              <a:t>https://viz.wtf/</a:t>
            </a:r>
          </a:p>
        </p:txBody>
      </p:sp>
    </p:spTree>
    <p:extLst>
      <p:ext uri="{BB962C8B-B14F-4D97-AF65-F5344CB8AC3E}">
        <p14:creationId xmlns:p14="http://schemas.microsoft.com/office/powerpoint/2010/main" val="1438088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4B6B6B-0C02-47C9-82CD-5150A4C94104}"/>
              </a:ext>
            </a:extLst>
          </p:cNvPr>
          <p:cNvSpPr>
            <a:spLocks noGrp="1"/>
          </p:cNvSpPr>
          <p:nvPr>
            <p:ph type="title"/>
          </p:nvPr>
        </p:nvSpPr>
        <p:spPr/>
        <p:txBody>
          <a:bodyPr/>
          <a:lstStyle/>
          <a:p>
            <a:r>
              <a:rPr lang="ko-KR" altLang="en-US" dirty="0"/>
              <a:t>원인 </a:t>
            </a:r>
            <a:r>
              <a:rPr lang="en-US" altLang="ko-KR" dirty="0"/>
              <a:t>2. </a:t>
            </a:r>
            <a:r>
              <a:rPr lang="ko-KR" altLang="en-US" dirty="0"/>
              <a:t>너무 생각이 없음</a:t>
            </a:r>
          </a:p>
        </p:txBody>
      </p:sp>
      <p:sp>
        <p:nvSpPr>
          <p:cNvPr id="5" name="직사각형 4">
            <a:extLst>
              <a:ext uri="{FF2B5EF4-FFF2-40B4-BE49-F238E27FC236}">
                <a16:creationId xmlns:a16="http://schemas.microsoft.com/office/drawing/2014/main" id="{C81BCE58-AD2B-43E2-B40A-C40081D554D4}"/>
              </a:ext>
            </a:extLst>
          </p:cNvPr>
          <p:cNvSpPr/>
          <p:nvPr/>
        </p:nvSpPr>
        <p:spPr>
          <a:xfrm>
            <a:off x="11127285" y="6611779"/>
            <a:ext cx="1064715" cy="246221"/>
          </a:xfrm>
          <a:prstGeom prst="rect">
            <a:avLst/>
          </a:prstGeom>
        </p:spPr>
        <p:txBody>
          <a:bodyPr wrap="none">
            <a:spAutoFit/>
          </a:bodyPr>
          <a:lstStyle/>
          <a:p>
            <a:r>
              <a:rPr lang="ko-KR" altLang="en-US" sz="1000" dirty="0">
                <a:solidFill>
                  <a:schemeClr val="bg1">
                    <a:lumMod val="50000"/>
                  </a:schemeClr>
                </a:solidFill>
              </a:rPr>
              <a:t>https://viz.wtf/</a:t>
            </a:r>
          </a:p>
        </p:txBody>
      </p:sp>
      <p:pic>
        <p:nvPicPr>
          <p:cNvPr id="7170" name="Picture 2" descr="The x axis looks like the matrix;&#10;Covid vanishes on the weekends!&#10;You have to scroll to the right of the graph for ages to see the latest values.">
            <a:extLst>
              <a:ext uri="{FF2B5EF4-FFF2-40B4-BE49-F238E27FC236}">
                <a16:creationId xmlns:a16="http://schemas.microsoft.com/office/drawing/2014/main" id="{026A943C-B97F-476A-B23C-0DAC88CDE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12192000"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931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9AE851B-602A-4A66-AC42-19E05A438755}"/>
              </a:ext>
            </a:extLst>
          </p:cNvPr>
          <p:cNvSpPr>
            <a:spLocks noGrp="1"/>
          </p:cNvSpPr>
          <p:nvPr>
            <p:ph type="title"/>
          </p:nvPr>
        </p:nvSpPr>
        <p:spPr/>
        <p:txBody>
          <a:bodyPr/>
          <a:lstStyle/>
          <a:p>
            <a:r>
              <a:rPr lang="ko-KR" altLang="en-US" dirty="0"/>
              <a:t>원인 </a:t>
            </a:r>
            <a:r>
              <a:rPr lang="en-US" altLang="ko-KR" dirty="0"/>
              <a:t>3. </a:t>
            </a:r>
            <a:r>
              <a:rPr lang="ko-KR" altLang="en-US" dirty="0"/>
              <a:t>너무 생각이 많음</a:t>
            </a:r>
          </a:p>
        </p:txBody>
      </p:sp>
      <p:sp>
        <p:nvSpPr>
          <p:cNvPr id="3" name="내용 개체 틀 2">
            <a:extLst>
              <a:ext uri="{FF2B5EF4-FFF2-40B4-BE49-F238E27FC236}">
                <a16:creationId xmlns:a16="http://schemas.microsoft.com/office/drawing/2014/main" id="{2936B6FA-94D1-4172-91D0-F3B54C5E7638}"/>
              </a:ext>
            </a:extLst>
          </p:cNvPr>
          <p:cNvSpPr>
            <a:spLocks noGrp="1"/>
          </p:cNvSpPr>
          <p:nvPr>
            <p:ph idx="1"/>
          </p:nvPr>
        </p:nvSpPr>
        <p:spPr/>
        <p:txBody>
          <a:bodyPr/>
          <a:lstStyle/>
          <a:p>
            <a:r>
              <a:rPr lang="en-US" altLang="ko-KR" b="1" dirty="0"/>
              <a:t>??? “</a:t>
            </a:r>
            <a:r>
              <a:rPr lang="ko-KR" altLang="en-US" b="1" dirty="0"/>
              <a:t>생각 좀 해라</a:t>
            </a:r>
            <a:r>
              <a:rPr lang="en-US" altLang="ko-KR" b="1" dirty="0"/>
              <a:t>. </a:t>
            </a:r>
            <a:r>
              <a:rPr lang="ko-KR" altLang="en-US" b="1" dirty="0"/>
              <a:t>이렇게 그리면 위에서 좋아하시겠냐</a:t>
            </a:r>
            <a:r>
              <a:rPr lang="en-US" altLang="ko-KR" b="1" dirty="0"/>
              <a:t>?”</a:t>
            </a:r>
          </a:p>
          <a:p>
            <a:pPr lvl="1"/>
            <a:endParaRPr lang="ko-KR" altLang="en-US" dirty="0"/>
          </a:p>
        </p:txBody>
      </p:sp>
      <p:pic>
        <p:nvPicPr>
          <p:cNvPr id="5122" name="Picture 2" descr="The Star Herald #starherald has a daily poll. #makepotlegal?">
            <a:extLst>
              <a:ext uri="{FF2B5EF4-FFF2-40B4-BE49-F238E27FC236}">
                <a16:creationId xmlns:a16="http://schemas.microsoft.com/office/drawing/2014/main" id="{7ADF6FF0-94F8-4BB7-9782-AA119A7B0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30" t="22041" r="18443" b="37303"/>
          <a:stretch/>
        </p:blipFill>
        <p:spPr bwMode="auto">
          <a:xfrm>
            <a:off x="1766806" y="2340243"/>
            <a:ext cx="3553733" cy="39762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ortuguese presidential elections, one of many WTF vizualizations by right wing candidate André Ventura.">
            <a:extLst>
              <a:ext uri="{FF2B5EF4-FFF2-40B4-BE49-F238E27FC236}">
                <a16:creationId xmlns:a16="http://schemas.microsoft.com/office/drawing/2014/main" id="{E2513057-5E65-48C7-99E2-4C0C5673B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41" b="12769"/>
          <a:stretch/>
        </p:blipFill>
        <p:spPr bwMode="auto">
          <a:xfrm>
            <a:off x="5971177" y="2340243"/>
            <a:ext cx="4904013" cy="3976204"/>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39ABBFF2-AFC0-4556-B6A1-7EC10BB800F2}"/>
              </a:ext>
            </a:extLst>
          </p:cNvPr>
          <p:cNvSpPr/>
          <p:nvPr/>
        </p:nvSpPr>
        <p:spPr>
          <a:xfrm>
            <a:off x="11127285" y="6611779"/>
            <a:ext cx="1064715" cy="246221"/>
          </a:xfrm>
          <a:prstGeom prst="rect">
            <a:avLst/>
          </a:prstGeom>
        </p:spPr>
        <p:txBody>
          <a:bodyPr wrap="none">
            <a:spAutoFit/>
          </a:bodyPr>
          <a:lstStyle/>
          <a:p>
            <a:r>
              <a:rPr lang="ko-KR" altLang="en-US" sz="1000" dirty="0">
                <a:solidFill>
                  <a:schemeClr val="bg1">
                    <a:lumMod val="50000"/>
                  </a:schemeClr>
                </a:solidFill>
              </a:rPr>
              <a:t>https://viz.wtf/</a:t>
            </a:r>
          </a:p>
        </p:txBody>
      </p:sp>
    </p:spTree>
    <p:extLst>
      <p:ext uri="{BB962C8B-B14F-4D97-AF65-F5344CB8AC3E}">
        <p14:creationId xmlns:p14="http://schemas.microsoft.com/office/powerpoint/2010/main" val="232887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B9C1B07-77B9-4BAD-8975-E101F6AD090C}"/>
              </a:ext>
            </a:extLst>
          </p:cNvPr>
          <p:cNvSpPr>
            <a:spLocks noGrp="1"/>
          </p:cNvSpPr>
          <p:nvPr>
            <p:ph type="title"/>
          </p:nvPr>
        </p:nvSpPr>
        <p:spPr/>
        <p:txBody>
          <a:bodyPr/>
          <a:lstStyle/>
          <a:p>
            <a:r>
              <a:rPr lang="ko-KR" altLang="en-US" dirty="0"/>
              <a:t>대학원 이후의 삶에서 겪는 일</a:t>
            </a:r>
          </a:p>
        </p:txBody>
      </p:sp>
      <p:sp>
        <p:nvSpPr>
          <p:cNvPr id="3" name="내용 개체 틀 2">
            <a:extLst>
              <a:ext uri="{FF2B5EF4-FFF2-40B4-BE49-F238E27FC236}">
                <a16:creationId xmlns:a16="http://schemas.microsoft.com/office/drawing/2014/main" id="{B11DACC3-DB61-418B-819B-96C225711EE0}"/>
              </a:ext>
            </a:extLst>
          </p:cNvPr>
          <p:cNvSpPr>
            <a:spLocks noGrp="1"/>
          </p:cNvSpPr>
          <p:nvPr>
            <p:ph idx="1"/>
          </p:nvPr>
        </p:nvSpPr>
        <p:spPr>
          <a:xfrm>
            <a:off x="838200" y="1319842"/>
            <a:ext cx="10515600" cy="5173033"/>
          </a:xfrm>
        </p:spPr>
        <p:txBody>
          <a:bodyPr>
            <a:normAutofit/>
          </a:bodyPr>
          <a:lstStyle/>
          <a:p>
            <a:r>
              <a:rPr lang="ko-KR" altLang="en-US" b="1" dirty="0"/>
              <a:t>같은 그림을 여기저기 사용</a:t>
            </a:r>
            <a:endParaRPr lang="en-US" altLang="ko-KR" b="1" dirty="0"/>
          </a:p>
          <a:p>
            <a:pPr marL="457200" lvl="1" indent="0">
              <a:buNone/>
            </a:pPr>
            <a:r>
              <a:rPr lang="en-US" altLang="ko-KR" dirty="0">
                <a:solidFill>
                  <a:schemeClr val="bg1">
                    <a:lumMod val="50000"/>
                  </a:schemeClr>
                </a:solidFill>
              </a:rPr>
              <a:t>ex) </a:t>
            </a:r>
            <a:r>
              <a:rPr lang="ko-KR" altLang="en-US" dirty="0" err="1">
                <a:solidFill>
                  <a:schemeClr val="bg1">
                    <a:lumMod val="50000"/>
                  </a:schemeClr>
                </a:solidFill>
              </a:rPr>
              <a:t>랩미팅</a:t>
            </a:r>
            <a:r>
              <a:rPr lang="en-US" altLang="ko-KR" dirty="0">
                <a:solidFill>
                  <a:schemeClr val="bg1">
                    <a:lumMod val="50000"/>
                  </a:schemeClr>
                </a:solidFill>
              </a:rPr>
              <a:t>, </a:t>
            </a:r>
            <a:r>
              <a:rPr lang="ko-KR" altLang="en-US" dirty="0">
                <a:solidFill>
                  <a:schemeClr val="bg1">
                    <a:lumMod val="50000"/>
                  </a:schemeClr>
                </a:solidFill>
              </a:rPr>
              <a:t>학회</a:t>
            </a:r>
            <a:r>
              <a:rPr lang="en-US" altLang="ko-KR" dirty="0">
                <a:solidFill>
                  <a:schemeClr val="bg1">
                    <a:lumMod val="50000"/>
                  </a:schemeClr>
                </a:solidFill>
              </a:rPr>
              <a:t>, </a:t>
            </a:r>
            <a:r>
              <a:rPr lang="ko-KR" altLang="en-US" dirty="0">
                <a:solidFill>
                  <a:schemeClr val="bg1">
                    <a:lumMod val="50000"/>
                  </a:schemeClr>
                </a:solidFill>
              </a:rPr>
              <a:t>논문</a:t>
            </a:r>
            <a:r>
              <a:rPr lang="en-US" altLang="ko-KR" dirty="0">
                <a:solidFill>
                  <a:schemeClr val="bg1">
                    <a:lumMod val="50000"/>
                  </a:schemeClr>
                </a:solidFill>
              </a:rPr>
              <a:t>, </a:t>
            </a:r>
            <a:r>
              <a:rPr lang="ko-KR" altLang="en-US" dirty="0">
                <a:solidFill>
                  <a:schemeClr val="bg1">
                    <a:lumMod val="50000"/>
                  </a:schemeClr>
                </a:solidFill>
              </a:rPr>
              <a:t>특허</a:t>
            </a:r>
            <a:r>
              <a:rPr lang="en-US" altLang="ko-KR" dirty="0">
                <a:solidFill>
                  <a:schemeClr val="bg1">
                    <a:lumMod val="50000"/>
                  </a:schemeClr>
                </a:solidFill>
              </a:rPr>
              <a:t>, </a:t>
            </a:r>
            <a:r>
              <a:rPr lang="ko-KR" altLang="en-US" dirty="0">
                <a:solidFill>
                  <a:schemeClr val="bg1">
                    <a:lumMod val="50000"/>
                  </a:schemeClr>
                </a:solidFill>
              </a:rPr>
              <a:t>보고</a:t>
            </a:r>
            <a:r>
              <a:rPr lang="en-US" altLang="ko-KR" dirty="0">
                <a:solidFill>
                  <a:schemeClr val="bg1">
                    <a:lumMod val="50000"/>
                  </a:schemeClr>
                </a:solidFill>
              </a:rPr>
              <a:t>, …</a:t>
            </a:r>
          </a:p>
          <a:p>
            <a:pPr marL="457200" lvl="1" indent="0">
              <a:buNone/>
            </a:pPr>
            <a:r>
              <a:rPr lang="en-US" altLang="ko-KR" dirty="0">
                <a:solidFill>
                  <a:schemeClr val="bg1">
                    <a:lumMod val="50000"/>
                  </a:schemeClr>
                </a:solidFill>
              </a:rPr>
              <a:t>ex) </a:t>
            </a:r>
            <a:r>
              <a:rPr lang="ko-KR" altLang="en-US" dirty="0">
                <a:solidFill>
                  <a:schemeClr val="bg1">
                    <a:lumMod val="50000"/>
                  </a:schemeClr>
                </a:solidFill>
              </a:rPr>
              <a:t>상사의 취향에 맞도록 그림을 계속 수정</a:t>
            </a:r>
            <a:r>
              <a:rPr lang="en-US" altLang="ko-KR" dirty="0">
                <a:solidFill>
                  <a:schemeClr val="bg1">
                    <a:lumMod val="50000"/>
                  </a:schemeClr>
                </a:solidFill>
              </a:rPr>
              <a:t>: </a:t>
            </a:r>
            <a:r>
              <a:rPr lang="ko-KR" altLang="en-US" dirty="0">
                <a:solidFill>
                  <a:schemeClr val="bg1">
                    <a:lumMod val="50000"/>
                  </a:schemeClr>
                </a:solidFill>
              </a:rPr>
              <a:t>폰트</a:t>
            </a:r>
            <a:r>
              <a:rPr lang="en-US" altLang="ko-KR" dirty="0">
                <a:solidFill>
                  <a:schemeClr val="bg1">
                    <a:lumMod val="50000"/>
                  </a:schemeClr>
                </a:solidFill>
              </a:rPr>
              <a:t>, </a:t>
            </a:r>
            <a:r>
              <a:rPr lang="ko-KR" altLang="en-US" dirty="0">
                <a:solidFill>
                  <a:schemeClr val="bg1">
                    <a:lumMod val="50000"/>
                  </a:schemeClr>
                </a:solidFill>
              </a:rPr>
              <a:t>색감</a:t>
            </a:r>
            <a:r>
              <a:rPr lang="en-US" altLang="ko-KR" dirty="0">
                <a:solidFill>
                  <a:schemeClr val="bg1">
                    <a:lumMod val="50000"/>
                  </a:schemeClr>
                </a:solidFill>
              </a:rPr>
              <a:t>, …</a:t>
            </a:r>
          </a:p>
          <a:p>
            <a:pPr lvl="1"/>
            <a:endParaRPr lang="en-US" altLang="ko-KR" dirty="0"/>
          </a:p>
          <a:p>
            <a:r>
              <a:rPr lang="ko-KR" altLang="en-US" b="1" dirty="0"/>
              <a:t>같은 그림에 데이터만 갈아 끼우기</a:t>
            </a:r>
            <a:endParaRPr lang="en-US" altLang="ko-KR" b="1" dirty="0"/>
          </a:p>
          <a:p>
            <a:pPr marL="457200" lvl="1" indent="0">
              <a:buNone/>
            </a:pPr>
            <a:r>
              <a:rPr lang="en-US" altLang="ko-KR" dirty="0">
                <a:solidFill>
                  <a:schemeClr val="bg1">
                    <a:lumMod val="50000"/>
                  </a:schemeClr>
                </a:solidFill>
              </a:rPr>
              <a:t>ex) </a:t>
            </a:r>
            <a:r>
              <a:rPr lang="ko-KR" altLang="en-US" dirty="0">
                <a:solidFill>
                  <a:schemeClr val="bg1">
                    <a:lumMod val="50000"/>
                  </a:schemeClr>
                </a:solidFill>
              </a:rPr>
              <a:t>주간보고</a:t>
            </a:r>
            <a:r>
              <a:rPr lang="en-US" altLang="ko-KR" dirty="0">
                <a:solidFill>
                  <a:schemeClr val="bg1">
                    <a:lumMod val="50000"/>
                  </a:schemeClr>
                </a:solidFill>
              </a:rPr>
              <a:t>, </a:t>
            </a:r>
            <a:r>
              <a:rPr lang="ko-KR" altLang="en-US" dirty="0" err="1">
                <a:solidFill>
                  <a:schemeClr val="bg1">
                    <a:lumMod val="50000"/>
                  </a:schemeClr>
                </a:solidFill>
              </a:rPr>
              <a:t>현황판</a:t>
            </a:r>
            <a:r>
              <a:rPr lang="en-US" altLang="ko-KR" dirty="0">
                <a:solidFill>
                  <a:schemeClr val="bg1">
                    <a:lumMod val="50000"/>
                  </a:schemeClr>
                </a:solidFill>
              </a:rPr>
              <a:t>, …</a:t>
            </a:r>
          </a:p>
          <a:p>
            <a:pPr lvl="1"/>
            <a:endParaRPr lang="en-US" altLang="ko-KR" dirty="0"/>
          </a:p>
          <a:p>
            <a:r>
              <a:rPr lang="ko-KR" altLang="en-US" b="1" dirty="0"/>
              <a:t>유료 프로그램 사용 불가</a:t>
            </a:r>
            <a:endParaRPr lang="en-US" altLang="ko-KR" b="1" dirty="0"/>
          </a:p>
          <a:p>
            <a:pPr marL="457200" lvl="1" indent="0">
              <a:buNone/>
            </a:pPr>
            <a:r>
              <a:rPr lang="en-US" altLang="ko-KR" dirty="0">
                <a:solidFill>
                  <a:schemeClr val="bg1">
                    <a:lumMod val="50000"/>
                  </a:schemeClr>
                </a:solidFill>
              </a:rPr>
              <a:t>ex) </a:t>
            </a:r>
            <a:r>
              <a:rPr lang="en-US" altLang="ko-KR" dirty="0" err="1">
                <a:solidFill>
                  <a:schemeClr val="bg1">
                    <a:lumMod val="50000"/>
                  </a:schemeClr>
                </a:solidFill>
              </a:rPr>
              <a:t>OriginLab</a:t>
            </a:r>
            <a:endParaRPr lang="ko-KR" altLang="en-US" dirty="0">
              <a:solidFill>
                <a:schemeClr val="bg1">
                  <a:lumMod val="50000"/>
                </a:schemeClr>
              </a:solidFill>
            </a:endParaRPr>
          </a:p>
        </p:txBody>
      </p:sp>
      <p:grpSp>
        <p:nvGrpSpPr>
          <p:cNvPr id="9" name="그룹 8">
            <a:extLst>
              <a:ext uri="{FF2B5EF4-FFF2-40B4-BE49-F238E27FC236}">
                <a16:creationId xmlns:a16="http://schemas.microsoft.com/office/drawing/2014/main" id="{10005BAD-4C57-4315-B219-90437839B9DB}"/>
              </a:ext>
            </a:extLst>
          </p:cNvPr>
          <p:cNvGrpSpPr/>
          <p:nvPr/>
        </p:nvGrpSpPr>
        <p:grpSpPr>
          <a:xfrm>
            <a:off x="9210382" y="427276"/>
            <a:ext cx="2738655" cy="4030519"/>
            <a:chOff x="6662735" y="2783835"/>
            <a:chExt cx="3256950" cy="4793301"/>
          </a:xfrm>
        </p:grpSpPr>
        <p:pic>
          <p:nvPicPr>
            <p:cNvPr id="4" name="그림 3">
              <a:extLst>
                <a:ext uri="{FF2B5EF4-FFF2-40B4-BE49-F238E27FC236}">
                  <a16:creationId xmlns:a16="http://schemas.microsoft.com/office/drawing/2014/main" id="{08B12B14-C0BA-4D54-AEED-E314B1F73C5C}"/>
                </a:ext>
              </a:extLst>
            </p:cNvPr>
            <p:cNvPicPr>
              <a:picLocks noChangeAspect="1"/>
            </p:cNvPicPr>
            <p:nvPr/>
          </p:nvPicPr>
          <p:blipFill>
            <a:blip r:embed="rId2"/>
            <a:stretch>
              <a:fillRect/>
            </a:stretch>
          </p:blipFill>
          <p:spPr>
            <a:xfrm>
              <a:off x="6662735" y="5505970"/>
              <a:ext cx="3256950" cy="2071166"/>
            </a:xfrm>
            <a:prstGeom prst="rect">
              <a:avLst/>
            </a:prstGeom>
          </p:spPr>
        </p:pic>
        <p:pic>
          <p:nvPicPr>
            <p:cNvPr id="8" name="그림 7">
              <a:extLst>
                <a:ext uri="{FF2B5EF4-FFF2-40B4-BE49-F238E27FC236}">
                  <a16:creationId xmlns:a16="http://schemas.microsoft.com/office/drawing/2014/main" id="{FE7177AA-9C36-4B02-9A31-735B79FF5DA1}"/>
                </a:ext>
              </a:extLst>
            </p:cNvPr>
            <p:cNvPicPr>
              <a:picLocks noChangeAspect="1"/>
            </p:cNvPicPr>
            <p:nvPr/>
          </p:nvPicPr>
          <p:blipFill>
            <a:blip r:embed="rId3"/>
            <a:stretch>
              <a:fillRect/>
            </a:stretch>
          </p:blipFill>
          <p:spPr>
            <a:xfrm>
              <a:off x="7243159" y="2783835"/>
              <a:ext cx="2676526" cy="2600325"/>
            </a:xfrm>
            <a:prstGeom prst="rect">
              <a:avLst/>
            </a:prstGeom>
          </p:spPr>
        </p:pic>
      </p:grpSp>
      <p:pic>
        <p:nvPicPr>
          <p:cNvPr id="16386" name="Picture 2" descr="OriginPro - Download Crack Version With Serial Number">
            <a:extLst>
              <a:ext uri="{FF2B5EF4-FFF2-40B4-BE49-F238E27FC236}">
                <a16:creationId xmlns:a16="http://schemas.microsoft.com/office/drawing/2014/main" id="{1ECA7A7F-C9CC-49FE-975A-0C104C07D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818" y="4513866"/>
            <a:ext cx="3934690" cy="221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766189A-A495-4299-ADB4-654B5B693F8C}"/>
              </a:ext>
            </a:extLst>
          </p:cNvPr>
          <p:cNvSpPr>
            <a:spLocks noGrp="1"/>
          </p:cNvSpPr>
          <p:nvPr>
            <p:ph type="title"/>
          </p:nvPr>
        </p:nvSpPr>
        <p:spPr/>
        <p:txBody>
          <a:bodyPr/>
          <a:lstStyle/>
          <a:p>
            <a:r>
              <a:rPr lang="en-US" altLang="ko-KR" dirty="0"/>
              <a:t>Code </a:t>
            </a:r>
            <a:r>
              <a:rPr lang="ko-KR" altLang="en-US" dirty="0"/>
              <a:t>기반 시각화 장점</a:t>
            </a:r>
          </a:p>
        </p:txBody>
      </p:sp>
      <p:sp>
        <p:nvSpPr>
          <p:cNvPr id="3" name="내용 개체 틀 2">
            <a:extLst>
              <a:ext uri="{FF2B5EF4-FFF2-40B4-BE49-F238E27FC236}">
                <a16:creationId xmlns:a16="http://schemas.microsoft.com/office/drawing/2014/main" id="{FD456E8A-6C61-46A0-A0CA-1559E71D1565}"/>
              </a:ext>
            </a:extLst>
          </p:cNvPr>
          <p:cNvSpPr>
            <a:spLocks noGrp="1"/>
          </p:cNvSpPr>
          <p:nvPr>
            <p:ph idx="1"/>
          </p:nvPr>
        </p:nvSpPr>
        <p:spPr>
          <a:xfrm>
            <a:off x="838199" y="1319842"/>
            <a:ext cx="11067473" cy="4857121"/>
          </a:xfrm>
        </p:spPr>
        <p:txBody>
          <a:bodyPr>
            <a:normAutofit fontScale="92500" lnSpcReduction="20000"/>
          </a:bodyPr>
          <a:lstStyle/>
          <a:p>
            <a:r>
              <a:rPr lang="ko-KR" altLang="en-US" b="1" dirty="0"/>
              <a:t>여러 그림을 동일하게 수정하기 편리함</a:t>
            </a:r>
            <a:endParaRPr lang="en-US" altLang="ko-KR" b="1" dirty="0"/>
          </a:p>
          <a:p>
            <a:pPr marL="457200" lvl="1" indent="0">
              <a:buNone/>
            </a:pPr>
            <a:r>
              <a:rPr lang="en-US" altLang="ko-KR" dirty="0">
                <a:solidFill>
                  <a:schemeClr val="bg1">
                    <a:lumMod val="50000"/>
                  </a:schemeClr>
                </a:solidFill>
              </a:rPr>
              <a:t>ex) </a:t>
            </a:r>
            <a:r>
              <a:rPr lang="ko-KR" altLang="en-US" dirty="0">
                <a:solidFill>
                  <a:schemeClr val="bg1">
                    <a:lumMod val="50000"/>
                  </a:schemeClr>
                </a:solidFill>
              </a:rPr>
              <a:t>파랑색을 초록으로 바꿔야 되는 그림 </a:t>
            </a:r>
            <a:r>
              <a:rPr lang="en-US" altLang="ko-KR" dirty="0">
                <a:solidFill>
                  <a:schemeClr val="bg1">
                    <a:lumMod val="50000"/>
                  </a:schemeClr>
                </a:solidFill>
              </a:rPr>
              <a:t>100</a:t>
            </a:r>
            <a:r>
              <a:rPr lang="ko-KR" altLang="en-US" dirty="0">
                <a:solidFill>
                  <a:schemeClr val="bg1">
                    <a:lumMod val="50000"/>
                  </a:schemeClr>
                </a:solidFill>
              </a:rPr>
              <a:t>장</a:t>
            </a:r>
            <a:endParaRPr lang="en-US" altLang="ko-KR" dirty="0">
              <a:solidFill>
                <a:schemeClr val="bg1">
                  <a:lumMod val="50000"/>
                </a:schemeClr>
              </a:solidFill>
            </a:endParaRPr>
          </a:p>
          <a:p>
            <a:pPr marL="457200" lvl="1" indent="0">
              <a:buNone/>
            </a:pPr>
            <a:endParaRPr lang="en-US" altLang="ko-KR" dirty="0">
              <a:solidFill>
                <a:schemeClr val="bg1">
                  <a:lumMod val="50000"/>
                </a:schemeClr>
              </a:solidFill>
            </a:endParaRPr>
          </a:p>
          <a:p>
            <a:r>
              <a:rPr lang="ko-KR" altLang="en-US" b="1" dirty="0"/>
              <a:t>그림에 안 보이는 주석 달기 가능</a:t>
            </a:r>
            <a:endParaRPr lang="en-US" altLang="ko-KR" b="1" dirty="0"/>
          </a:p>
          <a:p>
            <a:pPr marL="457200" lvl="1" indent="0">
              <a:buNone/>
            </a:pPr>
            <a:r>
              <a:rPr lang="en-US" altLang="ko-KR" dirty="0">
                <a:solidFill>
                  <a:schemeClr val="bg1">
                    <a:lumMod val="50000"/>
                  </a:schemeClr>
                </a:solidFill>
              </a:rPr>
              <a:t>ex) “OO</a:t>
            </a:r>
            <a:r>
              <a:rPr lang="ko-KR" altLang="en-US" dirty="0">
                <a:solidFill>
                  <a:schemeClr val="bg1">
                    <a:lumMod val="50000"/>
                  </a:schemeClr>
                </a:solidFill>
              </a:rPr>
              <a:t>부분 강조</a:t>
            </a:r>
            <a:r>
              <a:rPr lang="en-US" altLang="ko-KR" dirty="0">
                <a:solidFill>
                  <a:schemeClr val="bg1">
                    <a:lumMod val="50000"/>
                  </a:schemeClr>
                </a:solidFill>
              </a:rPr>
              <a:t>”, “</a:t>
            </a:r>
            <a:r>
              <a:rPr lang="ko-KR" altLang="en-US" dirty="0">
                <a:solidFill>
                  <a:schemeClr val="bg1">
                    <a:lumMod val="50000"/>
                  </a:schemeClr>
                </a:solidFill>
              </a:rPr>
              <a:t>전무님 관심사항</a:t>
            </a:r>
            <a:r>
              <a:rPr lang="en-US" altLang="ko-KR" dirty="0">
                <a:solidFill>
                  <a:schemeClr val="bg1">
                    <a:lumMod val="50000"/>
                  </a:schemeClr>
                </a:solidFill>
              </a:rPr>
              <a:t>”</a:t>
            </a:r>
          </a:p>
          <a:p>
            <a:pPr marL="457200" lvl="1" indent="0">
              <a:buNone/>
            </a:pPr>
            <a:endParaRPr lang="en-US" altLang="ko-KR" dirty="0">
              <a:solidFill>
                <a:schemeClr val="bg1">
                  <a:lumMod val="50000"/>
                </a:schemeClr>
              </a:solidFill>
            </a:endParaRPr>
          </a:p>
          <a:p>
            <a:r>
              <a:rPr lang="ko-KR" altLang="en-US" b="1" dirty="0"/>
              <a:t>예전 작업 </a:t>
            </a:r>
            <a:r>
              <a:rPr lang="en-US" altLang="ko-KR" b="1" dirty="0"/>
              <a:t>Ctrl + C/V </a:t>
            </a:r>
            <a:r>
              <a:rPr lang="ko-KR" altLang="en-US" b="1" dirty="0"/>
              <a:t>유리</a:t>
            </a:r>
            <a:endParaRPr lang="en-US" altLang="ko-KR" b="1" dirty="0"/>
          </a:p>
          <a:p>
            <a:pPr marL="457200" lvl="1" indent="0">
              <a:buNone/>
            </a:pPr>
            <a:r>
              <a:rPr lang="en-US" altLang="ko-KR" dirty="0">
                <a:solidFill>
                  <a:schemeClr val="bg1">
                    <a:lumMod val="50000"/>
                  </a:schemeClr>
                </a:solidFill>
              </a:rPr>
              <a:t>ex) </a:t>
            </a:r>
            <a:r>
              <a:rPr lang="ko-KR" altLang="en-US" dirty="0">
                <a:solidFill>
                  <a:schemeClr val="bg1">
                    <a:lumMod val="50000"/>
                  </a:schemeClr>
                </a:solidFill>
              </a:rPr>
              <a:t>엑셀로 마우스 클릭 </a:t>
            </a:r>
            <a:r>
              <a:rPr lang="en-US" altLang="ko-KR" dirty="0">
                <a:solidFill>
                  <a:schemeClr val="bg1">
                    <a:lumMod val="50000"/>
                  </a:schemeClr>
                </a:solidFill>
              </a:rPr>
              <a:t>100</a:t>
            </a:r>
            <a:r>
              <a:rPr lang="ko-KR" altLang="en-US" dirty="0">
                <a:solidFill>
                  <a:schemeClr val="bg1">
                    <a:lumMod val="50000"/>
                  </a:schemeClr>
                </a:solidFill>
              </a:rPr>
              <a:t>번 </a:t>
            </a:r>
            <a:r>
              <a:rPr lang="en-US" altLang="ko-KR" dirty="0">
                <a:solidFill>
                  <a:schemeClr val="bg1">
                    <a:lumMod val="50000"/>
                  </a:schemeClr>
                </a:solidFill>
              </a:rPr>
              <a:t>vs </a:t>
            </a:r>
            <a:r>
              <a:rPr lang="ko-KR" altLang="en-US" dirty="0">
                <a:solidFill>
                  <a:schemeClr val="bg1">
                    <a:lumMod val="50000"/>
                  </a:schemeClr>
                </a:solidFill>
              </a:rPr>
              <a:t>예전 코드 </a:t>
            </a:r>
            <a:r>
              <a:rPr lang="en-US" altLang="ko-KR" dirty="0">
                <a:solidFill>
                  <a:schemeClr val="bg1">
                    <a:lumMod val="50000"/>
                  </a:schemeClr>
                </a:solidFill>
              </a:rPr>
              <a:t>3</a:t>
            </a:r>
            <a:r>
              <a:rPr lang="ko-KR" altLang="en-US" dirty="0">
                <a:solidFill>
                  <a:schemeClr val="bg1">
                    <a:lumMod val="50000"/>
                  </a:schemeClr>
                </a:solidFill>
              </a:rPr>
              <a:t>개 불러와서 짜깁기</a:t>
            </a:r>
            <a:endParaRPr lang="en-US" altLang="ko-KR" dirty="0">
              <a:solidFill>
                <a:schemeClr val="bg1">
                  <a:lumMod val="50000"/>
                </a:schemeClr>
              </a:solidFill>
            </a:endParaRPr>
          </a:p>
          <a:p>
            <a:pPr marL="457200" lvl="1" indent="0">
              <a:buNone/>
            </a:pPr>
            <a:endParaRPr lang="en-US" altLang="ko-KR" dirty="0">
              <a:solidFill>
                <a:schemeClr val="bg1">
                  <a:lumMod val="50000"/>
                </a:schemeClr>
              </a:solidFill>
            </a:endParaRPr>
          </a:p>
          <a:p>
            <a:r>
              <a:rPr lang="ko-KR" altLang="en-US" b="1" dirty="0"/>
              <a:t>재현성</a:t>
            </a:r>
            <a:endParaRPr lang="en-US" altLang="ko-KR" b="1" dirty="0"/>
          </a:p>
          <a:p>
            <a:pPr marL="457200" lvl="1" indent="0">
              <a:buNone/>
            </a:pPr>
            <a:r>
              <a:rPr lang="en-US" altLang="ko-KR" dirty="0">
                <a:solidFill>
                  <a:schemeClr val="bg1">
                    <a:lumMod val="50000"/>
                  </a:schemeClr>
                </a:solidFill>
              </a:rPr>
              <a:t>ex) </a:t>
            </a:r>
            <a:r>
              <a:rPr lang="ko-KR" altLang="en-US" dirty="0">
                <a:solidFill>
                  <a:schemeClr val="bg1">
                    <a:lumMod val="50000"/>
                  </a:schemeClr>
                </a:solidFill>
              </a:rPr>
              <a:t>마우스 클릭해서 </a:t>
            </a:r>
            <a:r>
              <a:rPr lang="en-US" altLang="ko-KR" dirty="0">
                <a:solidFill>
                  <a:schemeClr val="bg1">
                    <a:lumMod val="50000"/>
                  </a:schemeClr>
                </a:solidFill>
              </a:rPr>
              <a:t>y = 0</a:t>
            </a:r>
            <a:r>
              <a:rPr lang="ko-KR" altLang="en-US" dirty="0">
                <a:solidFill>
                  <a:schemeClr val="bg1">
                    <a:lumMod val="50000"/>
                  </a:schemeClr>
                </a:solidFill>
              </a:rPr>
              <a:t>에 정확하게 줄긋기 </a:t>
            </a:r>
            <a:r>
              <a:rPr lang="en-US" altLang="ko-KR" dirty="0">
                <a:solidFill>
                  <a:schemeClr val="bg1">
                    <a:lumMod val="50000"/>
                  </a:schemeClr>
                </a:solidFill>
              </a:rPr>
              <a:t>vs </a:t>
            </a:r>
            <a:r>
              <a:rPr lang="ko-KR" altLang="en-US" dirty="0">
                <a:solidFill>
                  <a:schemeClr val="bg1">
                    <a:lumMod val="50000"/>
                  </a:schemeClr>
                </a:solidFill>
              </a:rPr>
              <a:t>줄긋기 명령에 </a:t>
            </a:r>
            <a:r>
              <a:rPr lang="en-US" altLang="ko-KR" dirty="0">
                <a:solidFill>
                  <a:schemeClr val="bg1">
                    <a:lumMod val="50000"/>
                  </a:schemeClr>
                </a:solidFill>
              </a:rPr>
              <a:t>y=0 </a:t>
            </a:r>
            <a:r>
              <a:rPr lang="ko-KR" altLang="en-US" dirty="0">
                <a:solidFill>
                  <a:schemeClr val="bg1">
                    <a:lumMod val="50000"/>
                  </a:schemeClr>
                </a:solidFill>
              </a:rPr>
              <a:t>입력하기</a:t>
            </a:r>
            <a:endParaRPr lang="en-US" altLang="ko-KR" dirty="0">
              <a:solidFill>
                <a:schemeClr val="bg1">
                  <a:lumMod val="50000"/>
                </a:schemeClr>
              </a:solidFill>
            </a:endParaRPr>
          </a:p>
        </p:txBody>
      </p:sp>
      <p:sp>
        <p:nvSpPr>
          <p:cNvPr id="4" name="직사각형 3">
            <a:extLst>
              <a:ext uri="{FF2B5EF4-FFF2-40B4-BE49-F238E27FC236}">
                <a16:creationId xmlns:a16="http://schemas.microsoft.com/office/drawing/2014/main" id="{5DA4E279-74AB-4196-A0D8-F58AC8B8639C}"/>
              </a:ext>
            </a:extLst>
          </p:cNvPr>
          <p:cNvSpPr/>
          <p:nvPr/>
        </p:nvSpPr>
        <p:spPr>
          <a:xfrm>
            <a:off x="7586806" y="6611779"/>
            <a:ext cx="4605194" cy="246221"/>
          </a:xfrm>
          <a:prstGeom prst="rect">
            <a:avLst/>
          </a:prstGeom>
        </p:spPr>
        <p:txBody>
          <a:bodyPr wrap="square">
            <a:spAutoFit/>
          </a:bodyPr>
          <a:lstStyle/>
          <a:p>
            <a:r>
              <a:rPr lang="ko-KR" altLang="en-US" sz="1000" dirty="0">
                <a:solidFill>
                  <a:schemeClr val="bg1">
                    <a:lumMod val="50000"/>
                  </a:schemeClr>
                </a:solidFill>
              </a:rPr>
              <a:t>https://medium.com/nightingale/code-vs-drag-and-drop-79a67a852ba1</a:t>
            </a:r>
          </a:p>
        </p:txBody>
      </p:sp>
    </p:spTree>
    <p:extLst>
      <p:ext uri="{BB962C8B-B14F-4D97-AF65-F5344CB8AC3E}">
        <p14:creationId xmlns:p14="http://schemas.microsoft.com/office/powerpoint/2010/main" val="6540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4168C12-CBD2-446D-808C-4F63A6A3E37B}"/>
              </a:ext>
            </a:extLst>
          </p:cNvPr>
          <p:cNvSpPr>
            <a:spLocks noGrp="1"/>
          </p:cNvSpPr>
          <p:nvPr>
            <p:ph type="title"/>
          </p:nvPr>
        </p:nvSpPr>
        <p:spPr/>
        <p:txBody>
          <a:bodyPr/>
          <a:lstStyle/>
          <a:p>
            <a:r>
              <a:rPr lang="en-US" altLang="ko-KR" dirty="0"/>
              <a:t>Python: Getting Popular and Popular</a:t>
            </a:r>
            <a:endParaRPr lang="ko-KR" altLang="en-US" dirty="0"/>
          </a:p>
        </p:txBody>
      </p:sp>
      <p:sp>
        <p:nvSpPr>
          <p:cNvPr id="5" name="자유형: 도형 4">
            <a:extLst>
              <a:ext uri="{FF2B5EF4-FFF2-40B4-BE49-F238E27FC236}">
                <a16:creationId xmlns:a16="http://schemas.microsoft.com/office/drawing/2014/main" id="{61EE4CBB-548E-4CDD-8EAA-48E5519CDBF9}"/>
              </a:ext>
            </a:extLst>
          </p:cNvPr>
          <p:cNvSpPr/>
          <p:nvPr/>
        </p:nvSpPr>
        <p:spPr>
          <a:xfrm>
            <a:off x="6253018" y="3288145"/>
            <a:ext cx="3934691" cy="2224215"/>
          </a:xfrm>
          <a:custGeom>
            <a:avLst/>
            <a:gdLst>
              <a:gd name="connsiteX0" fmla="*/ 0 w 3906982"/>
              <a:gd name="connsiteY0" fmla="*/ 2050473 h 2092969"/>
              <a:gd name="connsiteX1" fmla="*/ 1450110 w 3906982"/>
              <a:gd name="connsiteY1" fmla="*/ 1995054 h 2092969"/>
              <a:gd name="connsiteX2" fmla="*/ 2724728 w 3906982"/>
              <a:gd name="connsiteY2" fmla="*/ 1191491 h 2092969"/>
              <a:gd name="connsiteX3" fmla="*/ 3906982 w 3906982"/>
              <a:gd name="connsiteY3" fmla="*/ 0 h 2092969"/>
              <a:gd name="connsiteX0" fmla="*/ 0 w 3906982"/>
              <a:gd name="connsiteY0" fmla="*/ 2050473 h 2078876"/>
              <a:gd name="connsiteX1" fmla="*/ 1440981 w 3906982"/>
              <a:gd name="connsiteY1" fmla="*/ 1959967 h 2078876"/>
              <a:gd name="connsiteX2" fmla="*/ 2724728 w 3906982"/>
              <a:gd name="connsiteY2" fmla="*/ 1191491 h 2078876"/>
              <a:gd name="connsiteX3" fmla="*/ 3906982 w 3906982"/>
              <a:gd name="connsiteY3" fmla="*/ 0 h 2078876"/>
              <a:gd name="connsiteX0" fmla="*/ 0 w 3906982"/>
              <a:gd name="connsiteY0" fmla="*/ 2050473 h 2085260"/>
              <a:gd name="connsiteX1" fmla="*/ 1358825 w 3906982"/>
              <a:gd name="connsiteY1" fmla="*/ 1977511 h 2085260"/>
              <a:gd name="connsiteX2" fmla="*/ 2724728 w 3906982"/>
              <a:gd name="connsiteY2" fmla="*/ 1191491 h 2085260"/>
              <a:gd name="connsiteX3" fmla="*/ 3906982 w 3906982"/>
              <a:gd name="connsiteY3" fmla="*/ 0 h 2085260"/>
              <a:gd name="connsiteX0" fmla="*/ 0 w 3888725"/>
              <a:gd name="connsiteY0" fmla="*/ 2103104 h 2124041"/>
              <a:gd name="connsiteX1" fmla="*/ 1340568 w 3888725"/>
              <a:gd name="connsiteY1" fmla="*/ 1977511 h 2124041"/>
              <a:gd name="connsiteX2" fmla="*/ 2706471 w 3888725"/>
              <a:gd name="connsiteY2" fmla="*/ 1191491 h 2124041"/>
              <a:gd name="connsiteX3" fmla="*/ 3888725 w 3888725"/>
              <a:gd name="connsiteY3" fmla="*/ 0 h 2124041"/>
              <a:gd name="connsiteX0" fmla="*/ 0 w 3888725"/>
              <a:gd name="connsiteY0" fmla="*/ 2103104 h 2116309"/>
              <a:gd name="connsiteX1" fmla="*/ 1340568 w 3888725"/>
              <a:gd name="connsiteY1" fmla="*/ 1977511 h 2116309"/>
              <a:gd name="connsiteX2" fmla="*/ 2706471 w 3888725"/>
              <a:gd name="connsiteY2" fmla="*/ 1191491 h 2116309"/>
              <a:gd name="connsiteX3" fmla="*/ 3888725 w 3888725"/>
              <a:gd name="connsiteY3" fmla="*/ 0 h 2116309"/>
              <a:gd name="connsiteX0" fmla="*/ 0 w 3888725"/>
              <a:gd name="connsiteY0" fmla="*/ 2103104 h 2112351"/>
              <a:gd name="connsiteX1" fmla="*/ 1340568 w 3888725"/>
              <a:gd name="connsiteY1" fmla="*/ 1977511 h 2112351"/>
              <a:gd name="connsiteX2" fmla="*/ 2706471 w 3888725"/>
              <a:gd name="connsiteY2" fmla="*/ 1191491 h 2112351"/>
              <a:gd name="connsiteX3" fmla="*/ 3888725 w 3888725"/>
              <a:gd name="connsiteY3" fmla="*/ 0 h 2112351"/>
            </a:gdLst>
            <a:ahLst/>
            <a:cxnLst>
              <a:cxn ang="0">
                <a:pos x="connsiteX0" y="connsiteY0"/>
              </a:cxn>
              <a:cxn ang="0">
                <a:pos x="connsiteX1" y="connsiteY1"/>
              </a:cxn>
              <a:cxn ang="0">
                <a:pos x="connsiteX2" y="connsiteY2"/>
              </a:cxn>
              <a:cxn ang="0">
                <a:pos x="connsiteX3" y="connsiteY3"/>
              </a:cxn>
            </a:cxnLst>
            <a:rect l="l" t="t" r="r" b="b"/>
            <a:pathLst>
              <a:path w="3888725" h="2112351">
                <a:moveTo>
                  <a:pt x="0" y="2103104"/>
                </a:moveTo>
                <a:cubicBezTo>
                  <a:pt x="543636" y="2129432"/>
                  <a:pt x="889490" y="2103131"/>
                  <a:pt x="1340568" y="1977511"/>
                </a:cubicBezTo>
                <a:cubicBezTo>
                  <a:pt x="1791646" y="1851891"/>
                  <a:pt x="2281778" y="1521076"/>
                  <a:pt x="2706471" y="1191491"/>
                </a:cubicBezTo>
                <a:cubicBezTo>
                  <a:pt x="3131164" y="861906"/>
                  <a:pt x="3502337" y="429491"/>
                  <a:pt x="3888725" y="0"/>
                </a:cubicBezTo>
              </a:path>
            </a:pathLst>
          </a:custGeom>
          <a:noFill/>
          <a:ln w="152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3">
            <a:extLst>
              <a:ext uri="{FF2B5EF4-FFF2-40B4-BE49-F238E27FC236}">
                <a16:creationId xmlns:a16="http://schemas.microsoft.com/office/drawing/2014/main" id="{1285574A-41B8-49D4-B2B8-627F8B2C629A}"/>
              </a:ext>
            </a:extLst>
          </p:cNvPr>
          <p:cNvPicPr>
            <a:picLocks noChangeAspect="1"/>
          </p:cNvPicPr>
          <p:nvPr/>
        </p:nvPicPr>
        <p:blipFill rotWithShape="1">
          <a:blip r:embed="rId2">
            <a:clrChange>
              <a:clrFrom>
                <a:srgbClr val="FFFFFF"/>
              </a:clrFrom>
              <a:clrTo>
                <a:srgbClr val="FFFFFF">
                  <a:alpha val="0"/>
                </a:srgbClr>
              </a:clrTo>
            </a:clrChange>
          </a:blip>
          <a:srcRect t="-179" b="3760"/>
          <a:stretch/>
        </p:blipFill>
        <p:spPr>
          <a:xfrm>
            <a:off x="894574" y="1440876"/>
            <a:ext cx="10402852" cy="5417124"/>
          </a:xfrm>
          <a:prstGeom prst="rect">
            <a:avLst/>
          </a:prstGeom>
        </p:spPr>
      </p:pic>
      <p:sp>
        <p:nvSpPr>
          <p:cNvPr id="6" name="직사각형 5">
            <a:extLst>
              <a:ext uri="{FF2B5EF4-FFF2-40B4-BE49-F238E27FC236}">
                <a16:creationId xmlns:a16="http://schemas.microsoft.com/office/drawing/2014/main" id="{1DF6E8BC-A121-4752-B0E8-9B46D83E9497}"/>
              </a:ext>
            </a:extLst>
          </p:cNvPr>
          <p:cNvSpPr/>
          <p:nvPr/>
        </p:nvSpPr>
        <p:spPr>
          <a:xfrm>
            <a:off x="5320144" y="2118289"/>
            <a:ext cx="6871856" cy="246221"/>
          </a:xfrm>
          <a:prstGeom prst="rect">
            <a:avLst/>
          </a:prstGeom>
        </p:spPr>
        <p:txBody>
          <a:bodyPr wrap="square">
            <a:spAutoFit/>
          </a:bodyPr>
          <a:lstStyle/>
          <a:p>
            <a:r>
              <a:rPr lang="ko-KR" altLang="en-US" sz="1000" dirty="0">
                <a:solidFill>
                  <a:schemeClr val="bg1">
                    <a:lumMod val="50000"/>
                  </a:schemeClr>
                </a:solidFill>
              </a:rPr>
              <a:t>https://insights.stackoverflow.com/trends?tags=r%2Cpython%2Cjavascript%2Cjava%2Cc%2B%2B%2Cc%23</a:t>
            </a:r>
          </a:p>
        </p:txBody>
      </p:sp>
      <p:pic>
        <p:nvPicPr>
          <p:cNvPr id="8" name="그림 7">
            <a:extLst>
              <a:ext uri="{FF2B5EF4-FFF2-40B4-BE49-F238E27FC236}">
                <a16:creationId xmlns:a16="http://schemas.microsoft.com/office/drawing/2014/main" id="{92A24D3A-87B2-4D4E-948F-AC99A9B7EF31}"/>
              </a:ext>
            </a:extLst>
          </p:cNvPr>
          <p:cNvPicPr>
            <a:picLocks noChangeAspect="1"/>
          </p:cNvPicPr>
          <p:nvPr/>
        </p:nvPicPr>
        <p:blipFill>
          <a:blip r:embed="rId3"/>
          <a:stretch>
            <a:fillRect/>
          </a:stretch>
        </p:blipFill>
        <p:spPr>
          <a:xfrm>
            <a:off x="430075" y="2861051"/>
            <a:ext cx="4890069" cy="3955385"/>
          </a:xfrm>
          <a:prstGeom prst="rect">
            <a:avLst/>
          </a:prstGeom>
          <a:ln w="28575">
            <a:solidFill>
              <a:schemeClr val="bg1">
                <a:lumMod val="75000"/>
              </a:schemeClr>
            </a:solidFill>
          </a:ln>
        </p:spPr>
      </p:pic>
    </p:spTree>
    <p:extLst>
      <p:ext uri="{BB962C8B-B14F-4D97-AF65-F5344CB8AC3E}">
        <p14:creationId xmlns:p14="http://schemas.microsoft.com/office/powerpoint/2010/main" val="1165045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A9C2B53-1692-4DC3-A1E4-43B757DD68E5}"/>
              </a:ext>
            </a:extLst>
          </p:cNvPr>
          <p:cNvSpPr>
            <a:spLocks noGrp="1"/>
          </p:cNvSpPr>
          <p:nvPr>
            <p:ph type="title"/>
          </p:nvPr>
        </p:nvSpPr>
        <p:spPr/>
        <p:txBody>
          <a:bodyPr/>
          <a:lstStyle/>
          <a:p>
            <a:r>
              <a:rPr lang="en-US" altLang="ko-KR" dirty="0"/>
              <a:t>Python Visualization</a:t>
            </a:r>
            <a:r>
              <a:rPr lang="ko-KR" altLang="en-US" dirty="0"/>
              <a:t>의 장점</a:t>
            </a:r>
          </a:p>
        </p:txBody>
      </p:sp>
      <p:sp>
        <p:nvSpPr>
          <p:cNvPr id="3" name="내용 개체 틀 2">
            <a:extLst>
              <a:ext uri="{FF2B5EF4-FFF2-40B4-BE49-F238E27FC236}">
                <a16:creationId xmlns:a16="http://schemas.microsoft.com/office/drawing/2014/main" id="{8B68F2CB-D59E-4F5C-B391-F3CB637A13BD}"/>
              </a:ext>
            </a:extLst>
          </p:cNvPr>
          <p:cNvSpPr>
            <a:spLocks noGrp="1"/>
          </p:cNvSpPr>
          <p:nvPr>
            <p:ph idx="1"/>
          </p:nvPr>
        </p:nvSpPr>
        <p:spPr/>
        <p:txBody>
          <a:bodyPr>
            <a:normAutofit/>
          </a:bodyPr>
          <a:lstStyle/>
          <a:p>
            <a:r>
              <a:rPr lang="en-US" altLang="ko-KR" sz="2400" b="1" dirty="0"/>
              <a:t>Python</a:t>
            </a:r>
            <a:r>
              <a:rPr lang="ko-KR" altLang="en-US" sz="2400" b="1" dirty="0"/>
              <a:t>의 장점</a:t>
            </a:r>
            <a:endParaRPr lang="en-US" altLang="ko-KR" sz="2400" b="1" dirty="0"/>
          </a:p>
          <a:p>
            <a:pPr marL="457200" lvl="1" indent="0">
              <a:buNone/>
            </a:pPr>
            <a:r>
              <a:rPr lang="ko-KR" altLang="en-US" sz="2000" b="1" dirty="0">
                <a:solidFill>
                  <a:schemeClr val="accent1"/>
                </a:solidFill>
              </a:rPr>
              <a:t>① </a:t>
            </a:r>
            <a:r>
              <a:rPr lang="en-US" altLang="ko-KR" sz="2000" b="1" dirty="0">
                <a:solidFill>
                  <a:schemeClr val="accent1"/>
                </a:solidFill>
              </a:rPr>
              <a:t>script </a:t>
            </a:r>
            <a:r>
              <a:rPr lang="ko-KR" altLang="en-US" sz="2000" b="1" dirty="0">
                <a:solidFill>
                  <a:schemeClr val="accent1"/>
                </a:solidFill>
              </a:rPr>
              <a:t>언어</a:t>
            </a:r>
            <a:r>
              <a:rPr lang="en-US" altLang="ko-KR" sz="2000" b="1" dirty="0">
                <a:solidFill>
                  <a:schemeClr val="accent1"/>
                </a:solidFill>
              </a:rPr>
              <a:t>: </a:t>
            </a:r>
            <a:r>
              <a:rPr lang="ko-KR" altLang="en-US" sz="2000" dirty="0"/>
              <a:t>컴파일 없이 한 줄 씩 실행 가능 </a:t>
            </a:r>
            <a:r>
              <a:rPr lang="en-US" altLang="ko-KR" sz="2000" dirty="0"/>
              <a:t>– </a:t>
            </a:r>
            <a:r>
              <a:rPr lang="ko-KR" altLang="en-US" sz="2000" dirty="0"/>
              <a:t>데이터 분석에 유리</a:t>
            </a:r>
            <a:endParaRPr lang="en-US" altLang="ko-KR" sz="2000" dirty="0"/>
          </a:p>
          <a:p>
            <a:pPr marL="457200" lvl="1" indent="0">
              <a:buNone/>
            </a:pPr>
            <a:r>
              <a:rPr lang="ko-KR" altLang="en-US" sz="2000" b="1" dirty="0">
                <a:solidFill>
                  <a:schemeClr val="accent1"/>
                </a:solidFill>
              </a:rPr>
              <a:t>② </a:t>
            </a:r>
            <a:r>
              <a:rPr lang="en-US" altLang="ko-KR" sz="2000" b="1" dirty="0">
                <a:solidFill>
                  <a:schemeClr val="accent1"/>
                </a:solidFill>
              </a:rPr>
              <a:t>platform </a:t>
            </a:r>
            <a:r>
              <a:rPr lang="ko-KR" altLang="en-US" sz="2000" b="1" dirty="0">
                <a:solidFill>
                  <a:schemeClr val="accent1"/>
                </a:solidFill>
              </a:rPr>
              <a:t>독립적</a:t>
            </a:r>
            <a:r>
              <a:rPr lang="en-US" altLang="ko-KR" sz="2000" b="1" dirty="0">
                <a:solidFill>
                  <a:schemeClr val="accent1"/>
                </a:solidFill>
              </a:rPr>
              <a:t>:</a:t>
            </a:r>
            <a:r>
              <a:rPr lang="en-US" altLang="ko-KR" sz="2000" dirty="0">
                <a:solidFill>
                  <a:schemeClr val="accent1"/>
                </a:solidFill>
              </a:rPr>
              <a:t> </a:t>
            </a:r>
            <a:r>
              <a:rPr lang="en-US" altLang="ko-KR" sz="2000" dirty="0"/>
              <a:t>Windows, Linux, Mac </a:t>
            </a:r>
            <a:r>
              <a:rPr lang="ko-KR" altLang="en-US" sz="2000" dirty="0"/>
              <a:t>등 플랫폼에 무관하게 동작</a:t>
            </a:r>
            <a:endParaRPr lang="en-US" altLang="ko-KR" sz="2000" dirty="0"/>
          </a:p>
          <a:p>
            <a:pPr marL="457200" lvl="1" indent="0">
              <a:buNone/>
            </a:pPr>
            <a:r>
              <a:rPr lang="ko-KR" altLang="en-US" sz="2000" b="1" dirty="0">
                <a:solidFill>
                  <a:schemeClr val="accent1"/>
                </a:solidFill>
              </a:rPr>
              <a:t>③ 높은 확장성</a:t>
            </a:r>
            <a:r>
              <a:rPr lang="en-US" altLang="ko-KR" sz="2000" b="1" dirty="0">
                <a:solidFill>
                  <a:schemeClr val="accent1"/>
                </a:solidFill>
              </a:rPr>
              <a:t>:</a:t>
            </a:r>
            <a:r>
              <a:rPr lang="en-US" altLang="ko-KR" sz="2000" dirty="0">
                <a:solidFill>
                  <a:schemeClr val="accent1"/>
                </a:solidFill>
              </a:rPr>
              <a:t> </a:t>
            </a:r>
            <a:r>
              <a:rPr lang="ko-KR" altLang="en-US" sz="2000" dirty="0"/>
              <a:t>무료 라이브러리가 매우 많음 </a:t>
            </a:r>
            <a:r>
              <a:rPr lang="en-US" altLang="ko-KR" sz="2000" dirty="0"/>
              <a:t>– 137,000</a:t>
            </a:r>
            <a:r>
              <a:rPr lang="ko-KR" altLang="en-US" sz="2000" dirty="0"/>
              <a:t>개 이상 </a:t>
            </a:r>
            <a:r>
              <a:rPr lang="en-US" altLang="ko-KR" sz="2000" dirty="0"/>
              <a:t>(2020.09.)</a:t>
            </a:r>
            <a:br>
              <a:rPr lang="en-US" altLang="ko-KR" sz="2000" dirty="0"/>
            </a:br>
            <a:endParaRPr lang="en-US" altLang="ko-KR" sz="2000" dirty="0"/>
          </a:p>
          <a:p>
            <a:r>
              <a:rPr lang="en-US" altLang="ko-KR" sz="2400" b="1" dirty="0"/>
              <a:t>Python Visualization </a:t>
            </a:r>
            <a:r>
              <a:rPr lang="ko-KR" altLang="en-US" sz="2400" b="1" dirty="0"/>
              <a:t>장점</a:t>
            </a:r>
            <a:endParaRPr lang="en-US" altLang="ko-KR" sz="2400" b="1" dirty="0"/>
          </a:p>
          <a:p>
            <a:pPr marL="457200" lvl="1" indent="0">
              <a:buNone/>
            </a:pPr>
            <a:r>
              <a:rPr lang="ko-KR" altLang="en-US" sz="2000" b="1" dirty="0">
                <a:solidFill>
                  <a:schemeClr val="accent1"/>
                </a:solidFill>
              </a:rPr>
              <a:t>① 배우기 쉬움</a:t>
            </a:r>
            <a:r>
              <a:rPr lang="en-US" altLang="ko-KR" sz="2000" b="1" dirty="0">
                <a:solidFill>
                  <a:schemeClr val="accent1"/>
                </a:solidFill>
              </a:rPr>
              <a:t>: </a:t>
            </a:r>
            <a:r>
              <a:rPr lang="ko-KR" altLang="en-US" sz="2000" dirty="0"/>
              <a:t>프로그래밍 언어 중 </a:t>
            </a:r>
            <a:r>
              <a:rPr lang="en-US" altLang="ko-KR" sz="2000" dirty="0"/>
              <a:t>Python</a:t>
            </a:r>
            <a:r>
              <a:rPr lang="ko-KR" altLang="en-US" sz="2000" dirty="0"/>
              <a:t>은 매우 쉬운 편</a:t>
            </a:r>
            <a:endParaRPr lang="en-US" altLang="ko-KR" sz="2000" dirty="0"/>
          </a:p>
          <a:p>
            <a:pPr marL="457200" lvl="1" indent="0">
              <a:buNone/>
            </a:pPr>
            <a:r>
              <a:rPr lang="ko-KR" altLang="en-US" sz="2000" b="1" dirty="0">
                <a:solidFill>
                  <a:schemeClr val="accent1"/>
                </a:solidFill>
              </a:rPr>
              <a:t>② 개발 속도가 빠름</a:t>
            </a:r>
            <a:r>
              <a:rPr lang="en-US" altLang="ko-KR" sz="2000" b="1" dirty="0">
                <a:solidFill>
                  <a:schemeClr val="accent1"/>
                </a:solidFill>
              </a:rPr>
              <a:t>: </a:t>
            </a:r>
            <a:r>
              <a:rPr lang="ko-KR" altLang="en-US" sz="2000" dirty="0"/>
              <a:t>몇 줄만으로 이미지 출력 가능</a:t>
            </a:r>
            <a:endParaRPr lang="en-US" altLang="ko-KR" sz="2000" dirty="0"/>
          </a:p>
          <a:p>
            <a:pPr marL="457200" lvl="1" indent="0">
              <a:buNone/>
            </a:pPr>
            <a:r>
              <a:rPr lang="ko-KR" altLang="en-US" sz="2000" b="1" dirty="0">
                <a:solidFill>
                  <a:schemeClr val="accent1"/>
                </a:solidFill>
              </a:rPr>
              <a:t>③ 수치해석 병행 가능</a:t>
            </a:r>
            <a:r>
              <a:rPr lang="en-US" altLang="ko-KR" sz="2000" b="1" dirty="0">
                <a:solidFill>
                  <a:schemeClr val="accent1"/>
                </a:solidFill>
              </a:rPr>
              <a:t>:</a:t>
            </a:r>
            <a:r>
              <a:rPr lang="en-US" altLang="ko-KR" sz="2000" dirty="0"/>
              <a:t> </a:t>
            </a:r>
            <a:r>
              <a:rPr lang="en-US" altLang="ko-KR" sz="2000" dirty="0" err="1"/>
              <a:t>numpy</a:t>
            </a:r>
            <a:r>
              <a:rPr lang="en-US" altLang="ko-KR" sz="2000" dirty="0"/>
              <a:t>, </a:t>
            </a:r>
            <a:r>
              <a:rPr lang="en-US" altLang="ko-KR" sz="2000" dirty="0" err="1"/>
              <a:t>scipy</a:t>
            </a:r>
            <a:r>
              <a:rPr lang="en-US" altLang="ko-KR" sz="2000" dirty="0"/>
              <a:t>, pandas </a:t>
            </a:r>
            <a:r>
              <a:rPr lang="ko-KR" altLang="en-US" sz="2000" dirty="0"/>
              <a:t>등으로 물리 방정식 구현</a:t>
            </a:r>
            <a:r>
              <a:rPr lang="en-US" altLang="ko-KR" sz="2000" dirty="0"/>
              <a:t>, </a:t>
            </a:r>
            <a:r>
              <a:rPr lang="ko-KR" altLang="en-US" sz="2000" dirty="0"/>
              <a:t>시각화 용이</a:t>
            </a:r>
            <a:endParaRPr lang="en-US" altLang="ko-KR" sz="2000" dirty="0"/>
          </a:p>
        </p:txBody>
      </p:sp>
      <p:sp>
        <p:nvSpPr>
          <p:cNvPr id="4" name="직사각형 3">
            <a:extLst>
              <a:ext uri="{FF2B5EF4-FFF2-40B4-BE49-F238E27FC236}">
                <a16:creationId xmlns:a16="http://schemas.microsoft.com/office/drawing/2014/main" id="{0ECB2808-7BA0-4F2D-BA85-D19CE2F6DC91}"/>
              </a:ext>
            </a:extLst>
          </p:cNvPr>
          <p:cNvSpPr/>
          <p:nvPr/>
        </p:nvSpPr>
        <p:spPr>
          <a:xfrm>
            <a:off x="7656946" y="6457890"/>
            <a:ext cx="4535054" cy="400110"/>
          </a:xfrm>
          <a:prstGeom prst="rect">
            <a:avLst/>
          </a:prstGeom>
        </p:spPr>
        <p:txBody>
          <a:bodyPr wrap="square">
            <a:spAutoFit/>
          </a:bodyPr>
          <a:lstStyle/>
          <a:p>
            <a:r>
              <a:rPr lang="en-US" altLang="ko-KR" sz="1000" dirty="0">
                <a:solidFill>
                  <a:schemeClr val="bg1">
                    <a:lumMod val="50000"/>
                  </a:schemeClr>
                </a:solidFill>
              </a:rPr>
              <a:t>https://library.gabia.com/contents/9256/</a:t>
            </a:r>
          </a:p>
          <a:p>
            <a:r>
              <a:rPr lang="ko-KR" altLang="en-US" sz="1000" dirty="0">
                <a:solidFill>
                  <a:schemeClr val="bg1">
                    <a:lumMod val="50000"/>
                  </a:schemeClr>
                </a:solidFill>
              </a:rPr>
              <a:t>https://www.mygreatlearning.com/blog/open-source-python-libraries/</a:t>
            </a:r>
          </a:p>
        </p:txBody>
      </p:sp>
    </p:spTree>
    <p:extLst>
      <p:ext uri="{BB962C8B-B14F-4D97-AF65-F5344CB8AC3E}">
        <p14:creationId xmlns:p14="http://schemas.microsoft.com/office/powerpoint/2010/main" val="3732426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0973A08-17AF-404B-A678-230802F7C2E2}"/>
              </a:ext>
            </a:extLst>
          </p:cNvPr>
          <p:cNvSpPr>
            <a:spLocks noGrp="1"/>
          </p:cNvSpPr>
          <p:nvPr>
            <p:ph type="title"/>
          </p:nvPr>
        </p:nvSpPr>
        <p:spPr>
          <a:xfrm>
            <a:off x="471055" y="365125"/>
            <a:ext cx="11249890" cy="842573"/>
          </a:xfrm>
        </p:spPr>
        <p:txBody>
          <a:bodyPr>
            <a:noAutofit/>
          </a:bodyPr>
          <a:lstStyle/>
          <a:p>
            <a:r>
              <a:rPr lang="en-US" altLang="ko-KR" sz="2400" dirty="0"/>
              <a:t>Top Python Libraries for Data Science, Data Visualization, Machine Learning</a:t>
            </a:r>
            <a:endParaRPr lang="ko-KR" altLang="en-US" sz="2400" dirty="0"/>
          </a:p>
        </p:txBody>
      </p:sp>
      <p:pic>
        <p:nvPicPr>
          <p:cNvPr id="11266" name="Picture 2" descr="Top Python Libraries for Data Science, Data Visualization &amp; Machine Learning  - KDnuggets">
            <a:extLst>
              <a:ext uri="{FF2B5EF4-FFF2-40B4-BE49-F238E27FC236}">
                <a16:creationId xmlns:a16="http://schemas.microsoft.com/office/drawing/2014/main" id="{D9ACBFA3-7A69-4FFB-9230-3B433AFEED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731"/>
          <a:stretch/>
        </p:blipFill>
        <p:spPr bwMode="auto">
          <a:xfrm>
            <a:off x="838200" y="1353127"/>
            <a:ext cx="8535987" cy="5504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op Python Libraries for Data Science, Data Visualization &amp; Machine Learning  - KDnuggets">
            <a:extLst>
              <a:ext uri="{FF2B5EF4-FFF2-40B4-BE49-F238E27FC236}">
                <a16:creationId xmlns:a16="http://schemas.microsoft.com/office/drawing/2014/main" id="{F7F736A3-7428-438F-AB2F-B26D14129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750" r="69251" b="1"/>
          <a:stretch/>
        </p:blipFill>
        <p:spPr bwMode="auto">
          <a:xfrm>
            <a:off x="9567285" y="1644072"/>
            <a:ext cx="2624715" cy="1251527"/>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9AFE7F04-7C4A-4EE3-97DE-E86F446DD25B}"/>
              </a:ext>
            </a:extLst>
          </p:cNvPr>
          <p:cNvSpPr/>
          <p:nvPr/>
        </p:nvSpPr>
        <p:spPr>
          <a:xfrm>
            <a:off x="9466551" y="6215876"/>
            <a:ext cx="2725449" cy="553998"/>
          </a:xfrm>
          <a:prstGeom prst="rect">
            <a:avLst/>
          </a:prstGeom>
        </p:spPr>
        <p:txBody>
          <a:bodyPr wrap="square">
            <a:spAutoFit/>
          </a:bodyPr>
          <a:lstStyle/>
          <a:p>
            <a:r>
              <a:rPr lang="ko-KR" altLang="en-US" sz="1000" dirty="0"/>
              <a:t>https://www.kdnuggets.com/2020/11/top-python-libraries-data-science-data-visualization-machine-learning.html</a:t>
            </a:r>
          </a:p>
        </p:txBody>
      </p:sp>
      <p:sp>
        <p:nvSpPr>
          <p:cNvPr id="6" name="직사각형 5">
            <a:extLst>
              <a:ext uri="{FF2B5EF4-FFF2-40B4-BE49-F238E27FC236}">
                <a16:creationId xmlns:a16="http://schemas.microsoft.com/office/drawing/2014/main" id="{94A048CF-78BB-4A9B-961D-43A77F1543B4}"/>
              </a:ext>
            </a:extLst>
          </p:cNvPr>
          <p:cNvSpPr/>
          <p:nvPr/>
        </p:nvSpPr>
        <p:spPr>
          <a:xfrm>
            <a:off x="9466551" y="3131405"/>
            <a:ext cx="2624715" cy="461665"/>
          </a:xfrm>
          <a:prstGeom prst="rect">
            <a:avLst/>
          </a:prstGeom>
        </p:spPr>
        <p:txBody>
          <a:bodyPr wrap="square">
            <a:spAutoFit/>
          </a:bodyPr>
          <a:lstStyle/>
          <a:p>
            <a:r>
              <a:rPr lang="en-US" altLang="ko-KR" sz="1200" b="1" dirty="0">
                <a:solidFill>
                  <a:srgbClr val="111111"/>
                </a:solidFill>
                <a:latin typeface="+mn-ea"/>
              </a:rPr>
              <a:t>size:</a:t>
            </a:r>
            <a:r>
              <a:rPr lang="en-US" altLang="ko-KR" sz="1200" dirty="0">
                <a:solidFill>
                  <a:srgbClr val="111111"/>
                </a:solidFill>
                <a:latin typeface="+mn-ea"/>
              </a:rPr>
              <a:t> relative number of commits the library has on </a:t>
            </a:r>
            <a:r>
              <a:rPr lang="en-US" altLang="ko-KR" sz="1200" dirty="0" err="1">
                <a:solidFill>
                  <a:srgbClr val="111111"/>
                </a:solidFill>
                <a:latin typeface="+mn-ea"/>
              </a:rPr>
              <a:t>Github</a:t>
            </a:r>
            <a:endParaRPr lang="ko-KR" altLang="en-US" sz="1200" dirty="0">
              <a:latin typeface="+mn-ea"/>
            </a:endParaRPr>
          </a:p>
        </p:txBody>
      </p:sp>
    </p:spTree>
    <p:extLst>
      <p:ext uri="{BB962C8B-B14F-4D97-AF65-F5344CB8AC3E}">
        <p14:creationId xmlns:p14="http://schemas.microsoft.com/office/powerpoint/2010/main" val="41485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9393CF-36DA-47BA-8185-5C8B0BCE8525}"/>
              </a:ext>
            </a:extLst>
          </p:cNvPr>
          <p:cNvSpPr>
            <a:spLocks noGrp="1"/>
          </p:cNvSpPr>
          <p:nvPr>
            <p:ph type="title"/>
          </p:nvPr>
        </p:nvSpPr>
        <p:spPr/>
        <p:txBody>
          <a:bodyPr/>
          <a:lstStyle/>
          <a:p>
            <a:r>
              <a:rPr lang="ko-KR" altLang="en-US" dirty="0"/>
              <a:t>안녕하세요</a:t>
            </a:r>
          </a:p>
        </p:txBody>
      </p:sp>
      <p:pic>
        <p:nvPicPr>
          <p:cNvPr id="4" name="그림 3">
            <a:extLst>
              <a:ext uri="{FF2B5EF4-FFF2-40B4-BE49-F238E27FC236}">
                <a16:creationId xmlns:a16="http://schemas.microsoft.com/office/drawing/2014/main" id="{B8968833-68AE-4B27-B451-12F79B45DD26}"/>
              </a:ext>
            </a:extLst>
          </p:cNvPr>
          <p:cNvPicPr>
            <a:picLocks noChangeAspect="1"/>
          </p:cNvPicPr>
          <p:nvPr/>
        </p:nvPicPr>
        <p:blipFill>
          <a:blip r:embed="rId2"/>
          <a:stretch>
            <a:fillRect/>
          </a:stretch>
        </p:blipFill>
        <p:spPr>
          <a:xfrm>
            <a:off x="838201" y="1377951"/>
            <a:ext cx="2963566" cy="3479799"/>
          </a:xfrm>
          <a:prstGeom prst="rect">
            <a:avLst/>
          </a:prstGeom>
        </p:spPr>
      </p:pic>
      <p:sp>
        <p:nvSpPr>
          <p:cNvPr id="5" name="TextBox 4">
            <a:extLst>
              <a:ext uri="{FF2B5EF4-FFF2-40B4-BE49-F238E27FC236}">
                <a16:creationId xmlns:a16="http://schemas.microsoft.com/office/drawing/2014/main" id="{5087CD69-6851-4B25-BA5B-FDC6372DD80E}"/>
              </a:ext>
            </a:extLst>
          </p:cNvPr>
          <p:cNvSpPr txBox="1"/>
          <p:nvPr/>
        </p:nvSpPr>
        <p:spPr>
          <a:xfrm>
            <a:off x="4028901" y="1377951"/>
            <a:ext cx="8089208" cy="3270126"/>
          </a:xfrm>
          <a:prstGeom prst="rect">
            <a:avLst/>
          </a:prstGeom>
          <a:noFill/>
        </p:spPr>
        <p:txBody>
          <a:bodyPr wrap="square" rtlCol="0">
            <a:spAutoFit/>
          </a:bodyPr>
          <a:lstStyle/>
          <a:p>
            <a:pPr>
              <a:lnSpc>
                <a:spcPct val="150000"/>
              </a:lnSpc>
            </a:pPr>
            <a:r>
              <a:rPr lang="ko-KR" altLang="en-US" sz="2000" b="1" dirty="0">
                <a:solidFill>
                  <a:schemeClr val="bg1">
                    <a:lumMod val="50000"/>
                  </a:schemeClr>
                </a:solidFill>
              </a:rPr>
              <a:t>이름 </a:t>
            </a:r>
            <a:r>
              <a:rPr lang="en-US" altLang="ko-KR" sz="2000" b="1" dirty="0">
                <a:solidFill>
                  <a:schemeClr val="bg1">
                    <a:lumMod val="50000"/>
                  </a:schemeClr>
                </a:solidFill>
              </a:rPr>
              <a:t>: </a:t>
            </a:r>
            <a:r>
              <a:rPr lang="ko-KR" altLang="en-US" sz="2000" b="1" dirty="0"/>
              <a:t>이제현</a:t>
            </a:r>
            <a:endParaRPr lang="en-US" altLang="ko-KR" sz="2000" b="1" dirty="0">
              <a:solidFill>
                <a:schemeClr val="bg1">
                  <a:lumMod val="50000"/>
                </a:schemeClr>
              </a:solidFill>
            </a:endParaRPr>
          </a:p>
          <a:p>
            <a:pPr>
              <a:lnSpc>
                <a:spcPct val="150000"/>
              </a:lnSpc>
            </a:pPr>
            <a:r>
              <a:rPr lang="ko-KR" altLang="en-US" sz="2000" b="1" dirty="0">
                <a:solidFill>
                  <a:schemeClr val="bg1">
                    <a:lumMod val="50000"/>
                  </a:schemeClr>
                </a:solidFill>
              </a:rPr>
              <a:t>박사 </a:t>
            </a:r>
            <a:r>
              <a:rPr lang="en-US" altLang="ko-KR" sz="2000" b="1" dirty="0">
                <a:solidFill>
                  <a:schemeClr val="bg1">
                    <a:lumMod val="50000"/>
                  </a:schemeClr>
                </a:solidFill>
              </a:rPr>
              <a:t>:</a:t>
            </a:r>
          </a:p>
          <a:p>
            <a:pPr>
              <a:lnSpc>
                <a:spcPct val="150000"/>
              </a:lnSpc>
            </a:pPr>
            <a:endParaRPr lang="en-US" altLang="ko-KR" sz="2000" b="1" dirty="0"/>
          </a:p>
          <a:p>
            <a:pPr>
              <a:lnSpc>
                <a:spcPct val="150000"/>
              </a:lnSpc>
            </a:pPr>
            <a:r>
              <a:rPr lang="ko-KR" altLang="en-US" sz="2000" b="1" dirty="0">
                <a:solidFill>
                  <a:schemeClr val="bg1">
                    <a:lumMod val="50000"/>
                  </a:schemeClr>
                </a:solidFill>
              </a:rPr>
              <a:t>직업 </a:t>
            </a:r>
            <a:r>
              <a:rPr lang="en-US" altLang="ko-KR" sz="2000" b="1" dirty="0">
                <a:solidFill>
                  <a:schemeClr val="bg1">
                    <a:lumMod val="50000"/>
                  </a:schemeClr>
                </a:solidFill>
              </a:rPr>
              <a:t>: </a:t>
            </a:r>
            <a:r>
              <a:rPr lang="ko-KR" altLang="en-US" sz="2000" b="1" dirty="0"/>
              <a:t>연구교수 </a:t>
            </a:r>
            <a:endParaRPr lang="en-US" altLang="ko-KR" sz="2000" b="1" dirty="0"/>
          </a:p>
          <a:p>
            <a:pPr>
              <a:lnSpc>
                <a:spcPct val="150000"/>
              </a:lnSpc>
            </a:pPr>
            <a:r>
              <a:rPr lang="en-US" altLang="ko-KR" sz="2000" b="1" dirty="0"/>
              <a:t>          </a:t>
            </a:r>
            <a:r>
              <a:rPr lang="ko-KR" altLang="en-US" sz="2000" b="1" dirty="0"/>
              <a:t>사기업 연구원</a:t>
            </a:r>
            <a:endParaRPr lang="en-US" altLang="ko-KR" sz="2000" b="1" dirty="0"/>
          </a:p>
          <a:p>
            <a:pPr>
              <a:lnSpc>
                <a:spcPct val="150000"/>
              </a:lnSpc>
            </a:pPr>
            <a:endParaRPr lang="en-US" altLang="ko-KR" sz="2000" b="1" dirty="0"/>
          </a:p>
          <a:p>
            <a:pPr>
              <a:lnSpc>
                <a:spcPct val="150000"/>
              </a:lnSpc>
            </a:pPr>
            <a:r>
              <a:rPr lang="en-US" altLang="ko-KR" sz="2000" b="1" dirty="0"/>
              <a:t>          </a:t>
            </a:r>
            <a:r>
              <a:rPr lang="ko-KR" altLang="en-US" sz="2000" b="1" dirty="0"/>
              <a:t>정부출연연구소 연구원</a:t>
            </a:r>
            <a:endParaRPr lang="en-US" altLang="ko-KR" sz="2000" b="1" dirty="0"/>
          </a:p>
        </p:txBody>
      </p:sp>
      <p:sp>
        <p:nvSpPr>
          <p:cNvPr id="6" name="직사각형 5">
            <a:extLst>
              <a:ext uri="{FF2B5EF4-FFF2-40B4-BE49-F238E27FC236}">
                <a16:creationId xmlns:a16="http://schemas.microsoft.com/office/drawing/2014/main" id="{67AC0FDF-2129-4E81-941B-4F3F46E052E7}"/>
              </a:ext>
            </a:extLst>
          </p:cNvPr>
          <p:cNvSpPr/>
          <p:nvPr/>
        </p:nvSpPr>
        <p:spPr>
          <a:xfrm>
            <a:off x="4744469" y="1820379"/>
            <a:ext cx="1146468" cy="961802"/>
          </a:xfrm>
          <a:prstGeom prst="rect">
            <a:avLst/>
          </a:prstGeom>
        </p:spPr>
        <p:txBody>
          <a:bodyPr wrap="none">
            <a:spAutoFit/>
          </a:bodyPr>
          <a:lstStyle/>
          <a:p>
            <a:pPr>
              <a:lnSpc>
                <a:spcPct val="150000"/>
              </a:lnSpc>
            </a:pPr>
            <a:r>
              <a:rPr lang="ko-KR" altLang="en-US" sz="2000" b="1" dirty="0"/>
              <a:t>재료공학</a:t>
            </a:r>
            <a:endParaRPr lang="en-US" altLang="ko-KR" sz="2000" b="1" dirty="0"/>
          </a:p>
          <a:p>
            <a:pPr>
              <a:lnSpc>
                <a:spcPct val="150000"/>
              </a:lnSpc>
            </a:pPr>
            <a:r>
              <a:rPr lang="ko-KR" altLang="en-US" sz="2000" b="1" dirty="0"/>
              <a:t>고체물리</a:t>
            </a:r>
            <a:endParaRPr lang="ko-KR" altLang="en-US" sz="2000" dirty="0"/>
          </a:p>
        </p:txBody>
      </p:sp>
      <p:sp>
        <p:nvSpPr>
          <p:cNvPr id="7" name="직사각형 6">
            <a:extLst>
              <a:ext uri="{FF2B5EF4-FFF2-40B4-BE49-F238E27FC236}">
                <a16:creationId xmlns:a16="http://schemas.microsoft.com/office/drawing/2014/main" id="{F3085351-7F91-43A9-9D67-DB80D527104D}"/>
              </a:ext>
            </a:extLst>
          </p:cNvPr>
          <p:cNvSpPr/>
          <p:nvPr/>
        </p:nvSpPr>
        <p:spPr>
          <a:xfrm>
            <a:off x="7473151" y="1820379"/>
            <a:ext cx="3879272" cy="961802"/>
          </a:xfrm>
          <a:prstGeom prst="rect">
            <a:avLst/>
          </a:prstGeom>
        </p:spPr>
        <p:txBody>
          <a:bodyPr wrap="square">
            <a:spAutoFit/>
          </a:bodyPr>
          <a:lstStyle/>
          <a:p>
            <a:pPr>
              <a:lnSpc>
                <a:spcPct val="150000"/>
              </a:lnSpc>
            </a:pPr>
            <a:r>
              <a:rPr lang="ko-KR" altLang="en-US" sz="2000" b="1" dirty="0">
                <a:solidFill>
                  <a:schemeClr val="bg1">
                    <a:lumMod val="50000"/>
                  </a:schemeClr>
                </a:solidFill>
              </a:rPr>
              <a:t>서울대학교 재료공학부</a:t>
            </a:r>
            <a:r>
              <a:rPr lang="en-US" altLang="ko-KR" sz="2000" b="1" dirty="0">
                <a:solidFill>
                  <a:schemeClr val="bg1">
                    <a:lumMod val="50000"/>
                  </a:schemeClr>
                </a:solidFill>
              </a:rPr>
              <a:t>, 2008</a:t>
            </a:r>
          </a:p>
          <a:p>
            <a:pPr>
              <a:lnSpc>
                <a:spcPct val="150000"/>
              </a:lnSpc>
            </a:pPr>
            <a:r>
              <a:rPr lang="en-US" altLang="ko-KR" sz="2000" b="1" dirty="0">
                <a:solidFill>
                  <a:schemeClr val="bg1">
                    <a:lumMod val="50000"/>
                  </a:schemeClr>
                </a:solidFill>
              </a:rPr>
              <a:t>Vienna Univ. Tech., 2011</a:t>
            </a:r>
            <a:endParaRPr lang="ko-KR" altLang="en-US" sz="2000" dirty="0">
              <a:solidFill>
                <a:schemeClr val="bg1">
                  <a:lumMod val="50000"/>
                </a:schemeClr>
              </a:solidFill>
            </a:endParaRPr>
          </a:p>
        </p:txBody>
      </p:sp>
      <p:sp>
        <p:nvSpPr>
          <p:cNvPr id="8" name="직사각형 7">
            <a:extLst>
              <a:ext uri="{FF2B5EF4-FFF2-40B4-BE49-F238E27FC236}">
                <a16:creationId xmlns:a16="http://schemas.microsoft.com/office/drawing/2014/main" id="{837B813B-B389-40EB-B123-F25C87475954}"/>
              </a:ext>
            </a:extLst>
          </p:cNvPr>
          <p:cNvSpPr/>
          <p:nvPr/>
        </p:nvSpPr>
        <p:spPr>
          <a:xfrm>
            <a:off x="7473151" y="2745237"/>
            <a:ext cx="4718850" cy="1885131"/>
          </a:xfrm>
          <a:prstGeom prst="rect">
            <a:avLst/>
          </a:prstGeom>
        </p:spPr>
        <p:txBody>
          <a:bodyPr wrap="square">
            <a:spAutoFit/>
          </a:bodyPr>
          <a:lstStyle/>
          <a:p>
            <a:pPr>
              <a:lnSpc>
                <a:spcPct val="150000"/>
              </a:lnSpc>
            </a:pPr>
            <a:r>
              <a:rPr lang="ko-KR" altLang="en-US" sz="2000" b="1" dirty="0">
                <a:solidFill>
                  <a:schemeClr val="bg1">
                    <a:lumMod val="50000"/>
                  </a:schemeClr>
                </a:solidFill>
              </a:rPr>
              <a:t>서울대학교 재료공학부</a:t>
            </a:r>
            <a:r>
              <a:rPr lang="en-US" altLang="ko-KR" sz="2000" b="1" dirty="0">
                <a:solidFill>
                  <a:schemeClr val="bg1">
                    <a:lumMod val="50000"/>
                  </a:schemeClr>
                </a:solidFill>
              </a:rPr>
              <a:t>, 2011 - 2012</a:t>
            </a:r>
          </a:p>
          <a:p>
            <a:pPr>
              <a:lnSpc>
                <a:spcPct val="150000"/>
              </a:lnSpc>
            </a:pPr>
            <a:r>
              <a:rPr lang="ko-KR" altLang="en-US" sz="2000" b="1" dirty="0">
                <a:solidFill>
                  <a:schemeClr val="bg1">
                    <a:lumMod val="50000"/>
                  </a:schemeClr>
                </a:solidFill>
              </a:rPr>
              <a:t>삼성전자 종합기술원</a:t>
            </a:r>
            <a:r>
              <a:rPr lang="en-US" altLang="ko-KR" sz="2000" b="1" dirty="0">
                <a:solidFill>
                  <a:schemeClr val="bg1">
                    <a:lumMod val="50000"/>
                  </a:schemeClr>
                </a:solidFill>
              </a:rPr>
              <a:t>, 2013</a:t>
            </a:r>
          </a:p>
          <a:p>
            <a:pPr>
              <a:lnSpc>
                <a:spcPct val="150000"/>
              </a:lnSpc>
            </a:pPr>
            <a:r>
              <a:rPr lang="ko-KR" altLang="en-US" sz="2000" b="1" dirty="0">
                <a:solidFill>
                  <a:schemeClr val="bg1">
                    <a:lumMod val="50000"/>
                  </a:schemeClr>
                </a:solidFill>
              </a:rPr>
              <a:t>삼성전자 반도체연구소</a:t>
            </a:r>
            <a:r>
              <a:rPr lang="en-US" altLang="ko-KR" sz="2000" b="1" dirty="0">
                <a:solidFill>
                  <a:schemeClr val="bg1">
                    <a:lumMod val="50000"/>
                  </a:schemeClr>
                </a:solidFill>
              </a:rPr>
              <a:t>, 2013 – 2017</a:t>
            </a:r>
          </a:p>
          <a:p>
            <a:pPr>
              <a:lnSpc>
                <a:spcPct val="150000"/>
              </a:lnSpc>
            </a:pPr>
            <a:r>
              <a:rPr lang="ko-KR" altLang="en-US" sz="2000" b="1" dirty="0">
                <a:solidFill>
                  <a:schemeClr val="bg1">
                    <a:lumMod val="50000"/>
                  </a:schemeClr>
                </a:solidFill>
              </a:rPr>
              <a:t>한국에너지기술연구원</a:t>
            </a:r>
            <a:r>
              <a:rPr lang="en-US" altLang="ko-KR" sz="2000" b="1" dirty="0">
                <a:solidFill>
                  <a:schemeClr val="bg1">
                    <a:lumMod val="50000"/>
                  </a:schemeClr>
                </a:solidFill>
              </a:rPr>
              <a:t>, 2018 -</a:t>
            </a:r>
            <a:endParaRPr lang="ko-KR" altLang="en-US" sz="2000" dirty="0">
              <a:solidFill>
                <a:schemeClr val="bg1">
                  <a:lumMod val="50000"/>
                </a:schemeClr>
              </a:solidFill>
            </a:endParaRPr>
          </a:p>
        </p:txBody>
      </p:sp>
      <p:sp>
        <p:nvSpPr>
          <p:cNvPr id="9" name="직사각형 8">
            <a:extLst>
              <a:ext uri="{FF2B5EF4-FFF2-40B4-BE49-F238E27FC236}">
                <a16:creationId xmlns:a16="http://schemas.microsoft.com/office/drawing/2014/main" id="{0EE4C8CF-A8CC-4589-995B-0DC14C313702}"/>
              </a:ext>
            </a:extLst>
          </p:cNvPr>
          <p:cNvSpPr/>
          <p:nvPr/>
        </p:nvSpPr>
        <p:spPr>
          <a:xfrm>
            <a:off x="838200" y="5028003"/>
            <a:ext cx="8900466" cy="1754326"/>
          </a:xfrm>
          <a:prstGeom prst="rect">
            <a:avLst/>
          </a:prstGeom>
        </p:spPr>
        <p:txBody>
          <a:bodyPr wrap="square">
            <a:spAutoFit/>
          </a:bodyPr>
          <a:lstStyle/>
          <a:p>
            <a:pPr marL="285750" indent="-285750">
              <a:buFont typeface="Arial" panose="020B0604020202020204" pitchFamily="34" charset="0"/>
              <a:buChar char="•"/>
            </a:pPr>
            <a:r>
              <a:rPr lang="it-IT" altLang="ko-KR" dirty="0">
                <a:solidFill>
                  <a:srgbClr val="000000"/>
                </a:solidFill>
                <a:latin typeface="맑은w㈓눀.뱷."/>
              </a:rPr>
              <a:t>43 SCI papers </a:t>
            </a:r>
            <a:r>
              <a:rPr lang="it-IT" altLang="ko-KR" dirty="0">
                <a:solidFill>
                  <a:schemeClr val="bg1">
                    <a:lumMod val="50000"/>
                  </a:schemeClr>
                </a:solidFill>
                <a:latin typeface="맑은w㈓눀.뱷."/>
              </a:rPr>
              <a:t>(2004~) </a:t>
            </a:r>
          </a:p>
          <a:p>
            <a:pPr marL="285750" indent="-285750">
              <a:buFont typeface="Arial" panose="020B0604020202020204" pitchFamily="34" charset="0"/>
              <a:buChar char="•"/>
            </a:pPr>
            <a:r>
              <a:rPr lang="en-US" altLang="ko-KR" dirty="0">
                <a:solidFill>
                  <a:srgbClr val="000000"/>
                </a:solidFill>
                <a:latin typeface="맑은w㈓눀.뱷."/>
              </a:rPr>
              <a:t>42 International Conferences </a:t>
            </a:r>
            <a:r>
              <a:rPr lang="en-US" altLang="ko-KR" dirty="0">
                <a:solidFill>
                  <a:schemeClr val="bg1">
                    <a:lumMod val="50000"/>
                  </a:schemeClr>
                </a:solidFill>
                <a:latin typeface="맑은w㈓눀.뱷."/>
              </a:rPr>
              <a:t>(2004~) </a:t>
            </a:r>
          </a:p>
          <a:p>
            <a:pPr marL="285750" indent="-285750">
              <a:buFont typeface="Arial" panose="020B0604020202020204" pitchFamily="34" charset="0"/>
              <a:buChar char="•"/>
            </a:pPr>
            <a:r>
              <a:rPr lang="en-US" altLang="ko-KR" dirty="0">
                <a:solidFill>
                  <a:srgbClr val="000000"/>
                </a:solidFill>
                <a:latin typeface="맑은w㈓눀.뱷."/>
              </a:rPr>
              <a:t>9 Patents and 1 Software Copyright </a:t>
            </a:r>
            <a:r>
              <a:rPr lang="en-US" altLang="ko-KR" dirty="0">
                <a:solidFill>
                  <a:schemeClr val="bg1">
                    <a:lumMod val="50000"/>
                  </a:schemeClr>
                </a:solidFill>
                <a:latin typeface="맑은w㈓눀.뱷."/>
              </a:rPr>
              <a:t>(2013~) </a:t>
            </a:r>
          </a:p>
          <a:p>
            <a:pPr marL="285750" indent="-285750">
              <a:buFont typeface="Arial" panose="020B0604020202020204" pitchFamily="34" charset="0"/>
              <a:buChar char="•"/>
            </a:pPr>
            <a:r>
              <a:rPr lang="en-US" altLang="ko-KR" dirty="0">
                <a:solidFill>
                  <a:srgbClr val="000000"/>
                </a:solidFill>
                <a:latin typeface="맑은w㈓눀.뱷."/>
              </a:rPr>
              <a:t>18 Awards by SCI Journal, Conference, Companies and Societies </a:t>
            </a:r>
            <a:r>
              <a:rPr lang="en-US" altLang="ko-KR" dirty="0">
                <a:solidFill>
                  <a:schemeClr val="bg1">
                    <a:lumMod val="50000"/>
                  </a:schemeClr>
                </a:solidFill>
                <a:latin typeface="맑은w㈓눀.뱷."/>
              </a:rPr>
              <a:t>(2010~) </a:t>
            </a:r>
          </a:p>
          <a:p>
            <a:pPr marL="285750" indent="-285750">
              <a:buFont typeface="Arial" panose="020B0604020202020204" pitchFamily="34" charset="0"/>
              <a:buChar char="•"/>
            </a:pPr>
            <a:r>
              <a:rPr lang="ko-KR" altLang="en-US" dirty="0">
                <a:latin typeface="맑은w㈓눀.뱷."/>
              </a:rPr>
              <a:t>정보처리기사 </a:t>
            </a:r>
            <a:r>
              <a:rPr lang="en-US" altLang="ko-KR" dirty="0">
                <a:solidFill>
                  <a:schemeClr val="bg1">
                    <a:lumMod val="50000"/>
                  </a:schemeClr>
                </a:solidFill>
                <a:latin typeface="맑은w㈓눀.뱷."/>
              </a:rPr>
              <a:t>(1999)</a:t>
            </a:r>
            <a:r>
              <a:rPr lang="en-US" altLang="ko-KR" dirty="0">
                <a:latin typeface="맑은w㈓눀.뱷."/>
              </a:rPr>
              <a:t>, </a:t>
            </a:r>
            <a:r>
              <a:rPr lang="ko-KR" altLang="en-US" dirty="0">
                <a:latin typeface="맑은w㈓눀.뱷."/>
              </a:rPr>
              <a:t>삼성전자 </a:t>
            </a:r>
            <a:r>
              <a:rPr lang="en-US" altLang="ko-KR" dirty="0">
                <a:latin typeface="맑은w㈓눀.뱷."/>
              </a:rPr>
              <a:t>SW Expert </a:t>
            </a:r>
            <a:r>
              <a:rPr lang="en-US" altLang="ko-KR" dirty="0">
                <a:solidFill>
                  <a:schemeClr val="bg1">
                    <a:lumMod val="50000"/>
                  </a:schemeClr>
                </a:solidFill>
                <a:latin typeface="맑은w㈓눀.뱷."/>
              </a:rPr>
              <a:t>(2017)</a:t>
            </a:r>
          </a:p>
          <a:p>
            <a:pPr marL="285750" indent="-285750">
              <a:buFont typeface="Arial" panose="020B0604020202020204" pitchFamily="34" charset="0"/>
              <a:buChar char="•"/>
            </a:pPr>
            <a:r>
              <a:rPr lang="ko-KR" altLang="en-US" dirty="0" err="1">
                <a:latin typeface="맑은w㈓눀.뱷."/>
              </a:rPr>
              <a:t>한빛미디어</a:t>
            </a:r>
            <a:r>
              <a:rPr lang="ko-KR" altLang="en-US" dirty="0">
                <a:latin typeface="맑은w㈓눀.뱷."/>
              </a:rPr>
              <a:t> 신간 </a:t>
            </a:r>
            <a:r>
              <a:rPr lang="ko-KR" altLang="en-US" dirty="0" err="1">
                <a:latin typeface="맑은w㈓눀.뱷."/>
              </a:rPr>
              <a:t>리뷰어</a:t>
            </a:r>
            <a:r>
              <a:rPr lang="ko-KR" altLang="en-US" dirty="0">
                <a:latin typeface="맑은w㈓눀.뱷."/>
              </a:rPr>
              <a:t> </a:t>
            </a:r>
            <a:r>
              <a:rPr lang="en-US" altLang="ko-KR" dirty="0">
                <a:latin typeface="맑은w㈓눀.뱷."/>
              </a:rPr>
              <a:t>“</a:t>
            </a:r>
            <a:r>
              <a:rPr lang="ko-KR" altLang="en-US" dirty="0">
                <a:latin typeface="맑은w㈓눀.뱷."/>
              </a:rPr>
              <a:t>나는 </a:t>
            </a:r>
            <a:r>
              <a:rPr lang="ko-KR" altLang="en-US" dirty="0" err="1">
                <a:latin typeface="맑은w㈓눀.뱷."/>
              </a:rPr>
              <a:t>리뷰어다</a:t>
            </a:r>
            <a:r>
              <a:rPr lang="en-US" altLang="ko-KR" dirty="0">
                <a:latin typeface="맑은w㈓눀.뱷."/>
              </a:rPr>
              <a:t>” </a:t>
            </a:r>
            <a:r>
              <a:rPr lang="en-US" altLang="ko-KR" dirty="0">
                <a:solidFill>
                  <a:schemeClr val="bg1">
                    <a:lumMod val="50000"/>
                  </a:schemeClr>
                </a:solidFill>
                <a:latin typeface="맑은w㈓눀.뱷."/>
              </a:rPr>
              <a:t>(2021)</a:t>
            </a:r>
          </a:p>
        </p:txBody>
      </p:sp>
    </p:spTree>
    <p:extLst>
      <p:ext uri="{BB962C8B-B14F-4D97-AF65-F5344CB8AC3E}">
        <p14:creationId xmlns:p14="http://schemas.microsoft.com/office/powerpoint/2010/main" val="2166397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ython Visualization Landscape">
            <a:extLst>
              <a:ext uri="{FF2B5EF4-FFF2-40B4-BE49-F238E27FC236}">
                <a16:creationId xmlns:a16="http://schemas.microsoft.com/office/drawing/2014/main" id="{F7957261-B3A0-457B-B5E5-FF24982C5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5780"/>
            <a:ext cx="8245900" cy="6026440"/>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a:extLst>
              <a:ext uri="{FF2B5EF4-FFF2-40B4-BE49-F238E27FC236}">
                <a16:creationId xmlns:a16="http://schemas.microsoft.com/office/drawing/2014/main" id="{9AE07FB1-71F0-4219-BA71-69B2F40EB8AF}"/>
              </a:ext>
            </a:extLst>
          </p:cNvPr>
          <p:cNvSpPr/>
          <p:nvPr/>
        </p:nvSpPr>
        <p:spPr>
          <a:xfrm>
            <a:off x="6613237" y="6611779"/>
            <a:ext cx="5578763" cy="246221"/>
          </a:xfrm>
          <a:prstGeom prst="rect">
            <a:avLst/>
          </a:prstGeom>
        </p:spPr>
        <p:txBody>
          <a:bodyPr wrap="square">
            <a:spAutoFit/>
          </a:bodyPr>
          <a:lstStyle/>
          <a:p>
            <a:r>
              <a:rPr lang="ko-KR" altLang="en-US" sz="1000" dirty="0">
                <a:solidFill>
                  <a:schemeClr val="bg1">
                    <a:lumMod val="50000"/>
                  </a:schemeClr>
                </a:solidFill>
              </a:rPr>
              <a:t>https://www.anaconda.com/blog/python-data-visualization-2018-why-so-many-libraries</a:t>
            </a:r>
          </a:p>
        </p:txBody>
      </p:sp>
      <p:grpSp>
        <p:nvGrpSpPr>
          <p:cNvPr id="17" name="그룹 16">
            <a:extLst>
              <a:ext uri="{FF2B5EF4-FFF2-40B4-BE49-F238E27FC236}">
                <a16:creationId xmlns:a16="http://schemas.microsoft.com/office/drawing/2014/main" id="{7341DDA0-D259-4DBD-9A30-74FF6B572838}"/>
              </a:ext>
            </a:extLst>
          </p:cNvPr>
          <p:cNvGrpSpPr/>
          <p:nvPr/>
        </p:nvGrpSpPr>
        <p:grpSpPr>
          <a:xfrm>
            <a:off x="9347198" y="1514764"/>
            <a:ext cx="2706256" cy="2752436"/>
            <a:chOff x="9347198" y="1514764"/>
            <a:chExt cx="2706256" cy="2752436"/>
          </a:xfrm>
          <a:effectLst/>
        </p:grpSpPr>
        <p:sp>
          <p:nvSpPr>
            <p:cNvPr id="16" name="사각형: 둥근 모서리 15">
              <a:extLst>
                <a:ext uri="{FF2B5EF4-FFF2-40B4-BE49-F238E27FC236}">
                  <a16:creationId xmlns:a16="http://schemas.microsoft.com/office/drawing/2014/main" id="{E170643E-8093-4910-B098-775D3D2684E8}"/>
                </a:ext>
              </a:extLst>
            </p:cNvPr>
            <p:cNvSpPr/>
            <p:nvPr/>
          </p:nvSpPr>
          <p:spPr>
            <a:xfrm>
              <a:off x="9347199" y="1514764"/>
              <a:ext cx="2706255" cy="2752436"/>
            </a:xfrm>
            <a:prstGeom prst="roundRect">
              <a:avLst>
                <a:gd name="adj" fmla="val 7942"/>
              </a:avLst>
            </a:prstGeom>
            <a:solidFill>
              <a:schemeClr val="bg1"/>
            </a:solidFill>
            <a:ln w="38100" cap="rnd">
              <a:solidFill>
                <a:schemeClr val="accent4">
                  <a:lumMod val="60000"/>
                  <a:lumOff val="4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사각형: 둥근 모서리 20">
              <a:extLst>
                <a:ext uri="{FF2B5EF4-FFF2-40B4-BE49-F238E27FC236}">
                  <a16:creationId xmlns:a16="http://schemas.microsoft.com/office/drawing/2014/main" id="{71EE87F1-E515-4599-81E6-AECCCB69886D}"/>
                </a:ext>
              </a:extLst>
            </p:cNvPr>
            <p:cNvSpPr/>
            <p:nvPr/>
          </p:nvSpPr>
          <p:spPr>
            <a:xfrm>
              <a:off x="9347198" y="1514764"/>
              <a:ext cx="2706255" cy="1779166"/>
            </a:xfrm>
            <a:prstGeom prst="roundRect">
              <a:avLst>
                <a:gd name="adj" fmla="val 11057"/>
              </a:avLst>
            </a:prstGeom>
            <a:solidFill>
              <a:schemeClr val="bg1"/>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a:extLst>
                <a:ext uri="{FF2B5EF4-FFF2-40B4-BE49-F238E27FC236}">
                  <a16:creationId xmlns:a16="http://schemas.microsoft.com/office/drawing/2014/main" id="{A513C327-2221-408F-94CC-D86DC7B7B367}"/>
                </a:ext>
              </a:extLst>
            </p:cNvPr>
            <p:cNvPicPr>
              <a:picLocks noChangeAspect="1"/>
            </p:cNvPicPr>
            <p:nvPr/>
          </p:nvPicPr>
          <p:blipFill>
            <a:blip r:embed="rId3"/>
            <a:stretch>
              <a:fillRect/>
            </a:stretch>
          </p:blipFill>
          <p:spPr>
            <a:xfrm>
              <a:off x="9468075" y="1708465"/>
              <a:ext cx="2349644" cy="576942"/>
            </a:xfrm>
            <a:prstGeom prst="rect">
              <a:avLst/>
            </a:prstGeom>
          </p:spPr>
        </p:pic>
        <p:pic>
          <p:nvPicPr>
            <p:cNvPr id="15" name="그림 14">
              <a:extLst>
                <a:ext uri="{FF2B5EF4-FFF2-40B4-BE49-F238E27FC236}">
                  <a16:creationId xmlns:a16="http://schemas.microsoft.com/office/drawing/2014/main" id="{1E9E462A-8542-43D4-901A-AAB1D9B02B90}"/>
                </a:ext>
              </a:extLst>
            </p:cNvPr>
            <p:cNvPicPr>
              <a:picLocks noChangeAspect="1"/>
            </p:cNvPicPr>
            <p:nvPr/>
          </p:nvPicPr>
          <p:blipFill>
            <a:blip r:embed="rId4"/>
            <a:stretch>
              <a:fillRect/>
            </a:stretch>
          </p:blipFill>
          <p:spPr>
            <a:xfrm>
              <a:off x="9491260" y="2484876"/>
              <a:ext cx="2425958" cy="609584"/>
            </a:xfrm>
            <a:prstGeom prst="rect">
              <a:avLst/>
            </a:prstGeom>
          </p:spPr>
        </p:pic>
        <p:pic>
          <p:nvPicPr>
            <p:cNvPr id="8206" name="Picture 14" descr="File:Pandas logo.svg">
              <a:extLst>
                <a:ext uri="{FF2B5EF4-FFF2-40B4-BE49-F238E27FC236}">
                  <a16:creationId xmlns:a16="http://schemas.microsoft.com/office/drawing/2014/main" id="{48312271-F8A0-4CCC-8E63-1122A4B36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262" y="3293930"/>
              <a:ext cx="2187457" cy="8843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538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A15AE63-5082-4B9A-8399-4917E478E2BC}"/>
              </a:ext>
            </a:extLst>
          </p:cNvPr>
          <p:cNvSpPr>
            <a:spLocks noGrp="1"/>
          </p:cNvSpPr>
          <p:nvPr>
            <p:ph type="title"/>
          </p:nvPr>
        </p:nvSpPr>
        <p:spPr/>
        <p:txBody>
          <a:bodyPr/>
          <a:lstStyle/>
          <a:p>
            <a:r>
              <a:rPr lang="en-US" altLang="ko-KR" dirty="0"/>
              <a:t>Matplotlib </a:t>
            </a:r>
            <a:r>
              <a:rPr lang="en-US" altLang="ko-KR" sz="3600" dirty="0">
                <a:solidFill>
                  <a:srgbClr val="C5BDE5"/>
                </a:solidFill>
              </a:rPr>
              <a:t>https://matplotlib.org/</a:t>
            </a:r>
            <a:endParaRPr lang="ko-KR" altLang="en-US" sz="3600" dirty="0">
              <a:solidFill>
                <a:srgbClr val="C5BDE5"/>
              </a:solidFill>
            </a:endParaRPr>
          </a:p>
        </p:txBody>
      </p:sp>
      <p:sp>
        <p:nvSpPr>
          <p:cNvPr id="3" name="내용 개체 틀 2">
            <a:extLst>
              <a:ext uri="{FF2B5EF4-FFF2-40B4-BE49-F238E27FC236}">
                <a16:creationId xmlns:a16="http://schemas.microsoft.com/office/drawing/2014/main" id="{5CD1C6F2-20E2-48FC-9EB2-D029CB206EA7}"/>
              </a:ext>
            </a:extLst>
          </p:cNvPr>
          <p:cNvSpPr>
            <a:spLocks noGrp="1"/>
          </p:cNvSpPr>
          <p:nvPr>
            <p:ph idx="1"/>
          </p:nvPr>
        </p:nvSpPr>
        <p:spPr>
          <a:xfrm>
            <a:off x="838199" y="1319842"/>
            <a:ext cx="11224491" cy="4857121"/>
          </a:xfrm>
        </p:spPr>
        <p:txBody>
          <a:bodyPr>
            <a:normAutofit/>
          </a:bodyPr>
          <a:lstStyle/>
          <a:p>
            <a:r>
              <a:rPr lang="ko-KR" altLang="en-US" sz="2400" b="1" dirty="0"/>
              <a:t>역사 </a:t>
            </a:r>
            <a:r>
              <a:rPr lang="en-US" altLang="ko-KR" sz="2400" b="1" dirty="0"/>
              <a:t>(2003~)</a:t>
            </a:r>
          </a:p>
          <a:p>
            <a:pPr lvl="1"/>
            <a:r>
              <a:rPr lang="ko-KR" altLang="en-US" sz="2000" dirty="0"/>
              <a:t>개발자</a:t>
            </a:r>
            <a:r>
              <a:rPr lang="en-US" altLang="ko-KR" sz="2000" dirty="0"/>
              <a:t>: John Hunter (1968-2012). </a:t>
            </a:r>
            <a:r>
              <a:rPr lang="ko-KR" altLang="en-US" sz="2000" dirty="0"/>
              <a:t>신경생물학자</a:t>
            </a:r>
            <a:r>
              <a:rPr lang="en-US" altLang="ko-KR" sz="2000" dirty="0"/>
              <a:t>.</a:t>
            </a:r>
          </a:p>
          <a:p>
            <a:pPr lvl="1"/>
            <a:r>
              <a:rPr lang="en-US" altLang="ko-KR" sz="2000" dirty="0"/>
              <a:t>Post Doc. </a:t>
            </a:r>
            <a:r>
              <a:rPr lang="ko-KR" altLang="en-US" sz="2000" dirty="0"/>
              <a:t>시절 </a:t>
            </a:r>
            <a:r>
              <a:rPr lang="en-US" altLang="ko-KR" sz="2000" dirty="0" err="1"/>
              <a:t>Matlab</a:t>
            </a:r>
            <a:r>
              <a:rPr lang="ko-KR" altLang="en-US" sz="2000" dirty="0"/>
              <a:t>을 사용한 시각화가 만족스럽지 않아 </a:t>
            </a:r>
            <a:r>
              <a:rPr lang="en-US" altLang="ko-KR" sz="2000" dirty="0"/>
              <a:t>python </a:t>
            </a:r>
            <a:r>
              <a:rPr lang="ko-KR" altLang="en-US" sz="2000" dirty="0"/>
              <a:t>기반으로 개발</a:t>
            </a:r>
            <a:endParaRPr lang="en-US" altLang="ko-KR" sz="2000" dirty="0"/>
          </a:p>
          <a:p>
            <a:r>
              <a:rPr lang="ko-KR" altLang="en-US" sz="2400" b="1" dirty="0"/>
              <a:t>장단점</a:t>
            </a:r>
            <a:endParaRPr lang="en-US" altLang="ko-KR" sz="2400" b="1" dirty="0"/>
          </a:p>
          <a:p>
            <a:pPr lvl="1"/>
            <a:r>
              <a:rPr lang="ko-KR" altLang="en-US" sz="2000" dirty="0"/>
              <a:t>장점 </a:t>
            </a:r>
            <a:r>
              <a:rPr lang="en-US" altLang="ko-KR" sz="2000" dirty="0"/>
              <a:t>: </a:t>
            </a:r>
            <a:r>
              <a:rPr lang="ko-KR" altLang="en-US" sz="2000" dirty="0"/>
              <a:t>① </a:t>
            </a:r>
            <a:r>
              <a:rPr lang="ko-KR" altLang="en-US" sz="2000" b="1" dirty="0">
                <a:solidFill>
                  <a:schemeClr val="accent1"/>
                </a:solidFill>
              </a:rPr>
              <a:t>웬만하면 다 그릴 수 있다 </a:t>
            </a:r>
            <a:r>
              <a:rPr lang="en-US" altLang="ko-KR" sz="2000" dirty="0">
                <a:solidFill>
                  <a:schemeClr val="bg1">
                    <a:lumMod val="50000"/>
                  </a:schemeClr>
                </a:solidFill>
              </a:rPr>
              <a:t>– interactive, 3D, animation </a:t>
            </a:r>
            <a:r>
              <a:rPr lang="ko-KR" altLang="en-US" sz="2000" dirty="0">
                <a:solidFill>
                  <a:schemeClr val="bg1">
                    <a:lumMod val="50000"/>
                  </a:schemeClr>
                </a:solidFill>
              </a:rPr>
              <a:t>가능</a:t>
            </a:r>
            <a:endParaRPr lang="en-US" altLang="ko-KR" sz="2000" dirty="0">
              <a:solidFill>
                <a:schemeClr val="bg1">
                  <a:lumMod val="50000"/>
                </a:schemeClr>
              </a:solidFill>
            </a:endParaRPr>
          </a:p>
          <a:p>
            <a:pPr marL="457200" lvl="1" indent="0">
              <a:buNone/>
            </a:pPr>
            <a:r>
              <a:rPr lang="en-US" altLang="ko-KR" sz="2000" dirty="0"/>
              <a:t>             </a:t>
            </a:r>
            <a:r>
              <a:rPr lang="ko-KR" altLang="en-US" sz="2000" dirty="0"/>
              <a:t>② </a:t>
            </a:r>
            <a:r>
              <a:rPr lang="ko-KR" altLang="en-US" sz="2000" b="1" dirty="0">
                <a:solidFill>
                  <a:schemeClr val="accent1"/>
                </a:solidFill>
              </a:rPr>
              <a:t>생태계가 넓다 </a:t>
            </a:r>
            <a:r>
              <a:rPr lang="en-US" altLang="ko-KR" sz="2000" dirty="0">
                <a:solidFill>
                  <a:schemeClr val="bg1">
                    <a:lumMod val="50000"/>
                  </a:schemeClr>
                </a:solidFill>
              </a:rPr>
              <a:t>– </a:t>
            </a:r>
            <a:r>
              <a:rPr lang="ko-KR" altLang="en-US" sz="2000" dirty="0">
                <a:solidFill>
                  <a:schemeClr val="bg1">
                    <a:lumMod val="50000"/>
                  </a:schemeClr>
                </a:solidFill>
              </a:rPr>
              <a:t>수치</a:t>
            </a:r>
            <a:r>
              <a:rPr lang="en-US" altLang="ko-KR" sz="2000" dirty="0">
                <a:solidFill>
                  <a:schemeClr val="bg1">
                    <a:lumMod val="50000"/>
                  </a:schemeClr>
                </a:solidFill>
              </a:rPr>
              <a:t>(</a:t>
            </a:r>
            <a:r>
              <a:rPr lang="en-US" altLang="ko-KR" sz="2000" dirty="0" err="1">
                <a:solidFill>
                  <a:schemeClr val="bg1">
                    <a:lumMod val="50000"/>
                  </a:schemeClr>
                </a:solidFill>
              </a:rPr>
              <a:t>numpy</a:t>
            </a:r>
            <a:r>
              <a:rPr lang="en-US" altLang="ko-KR" sz="2000" dirty="0">
                <a:solidFill>
                  <a:schemeClr val="bg1">
                    <a:lumMod val="50000"/>
                  </a:schemeClr>
                </a:solidFill>
              </a:rPr>
              <a:t>, </a:t>
            </a:r>
            <a:r>
              <a:rPr lang="en-US" altLang="ko-KR" sz="2000" dirty="0" err="1">
                <a:solidFill>
                  <a:schemeClr val="bg1">
                    <a:lumMod val="50000"/>
                  </a:schemeClr>
                </a:solidFill>
              </a:rPr>
              <a:t>scipy</a:t>
            </a:r>
            <a:r>
              <a:rPr lang="en-US" altLang="ko-KR" sz="2000" dirty="0">
                <a:solidFill>
                  <a:schemeClr val="bg1">
                    <a:lumMod val="50000"/>
                  </a:schemeClr>
                </a:solidFill>
              </a:rPr>
              <a:t>), </a:t>
            </a:r>
            <a:r>
              <a:rPr lang="ko-KR" altLang="en-US" sz="2000" dirty="0">
                <a:solidFill>
                  <a:schemeClr val="bg1">
                    <a:lumMod val="50000"/>
                  </a:schemeClr>
                </a:solidFill>
              </a:rPr>
              <a:t>머신 러닝</a:t>
            </a:r>
            <a:r>
              <a:rPr lang="en-US" altLang="ko-KR" sz="2000" dirty="0">
                <a:solidFill>
                  <a:schemeClr val="bg1">
                    <a:lumMod val="50000"/>
                  </a:schemeClr>
                </a:solidFill>
              </a:rPr>
              <a:t>(</a:t>
            </a:r>
            <a:r>
              <a:rPr lang="en-US" altLang="ko-KR" sz="2000" dirty="0" err="1">
                <a:solidFill>
                  <a:schemeClr val="bg1">
                    <a:lumMod val="50000"/>
                  </a:schemeClr>
                </a:solidFill>
              </a:rPr>
              <a:t>scikit</a:t>
            </a:r>
            <a:r>
              <a:rPr lang="en-US" altLang="ko-KR" sz="2000" dirty="0">
                <a:solidFill>
                  <a:schemeClr val="bg1">
                    <a:lumMod val="50000"/>
                  </a:schemeClr>
                </a:solidFill>
              </a:rPr>
              <a:t>-learn), </a:t>
            </a:r>
            <a:r>
              <a:rPr lang="ko-KR" altLang="en-US" sz="2000" dirty="0">
                <a:solidFill>
                  <a:schemeClr val="bg1">
                    <a:lumMod val="50000"/>
                  </a:schemeClr>
                </a:solidFill>
              </a:rPr>
              <a:t>지리</a:t>
            </a:r>
            <a:r>
              <a:rPr lang="en-US" altLang="ko-KR" sz="2000" dirty="0">
                <a:solidFill>
                  <a:schemeClr val="bg1">
                    <a:lumMod val="50000"/>
                  </a:schemeClr>
                </a:solidFill>
              </a:rPr>
              <a:t>(</a:t>
            </a:r>
            <a:r>
              <a:rPr lang="en-US" altLang="ko-KR" sz="2000" dirty="0" err="1">
                <a:solidFill>
                  <a:schemeClr val="bg1">
                    <a:lumMod val="50000"/>
                  </a:schemeClr>
                </a:solidFill>
              </a:rPr>
              <a:t>geopandas</a:t>
            </a:r>
            <a:r>
              <a:rPr lang="en-US" altLang="ko-KR" sz="2000" dirty="0">
                <a:solidFill>
                  <a:schemeClr val="bg1">
                    <a:lumMod val="50000"/>
                  </a:schemeClr>
                </a:solidFill>
              </a:rPr>
              <a:t>) </a:t>
            </a:r>
            <a:r>
              <a:rPr lang="ko-KR" altLang="en-US" sz="2000" dirty="0">
                <a:solidFill>
                  <a:schemeClr val="bg1">
                    <a:lumMod val="50000"/>
                  </a:schemeClr>
                </a:solidFill>
              </a:rPr>
              <a:t>등</a:t>
            </a:r>
            <a:endParaRPr lang="en-US" altLang="ko-KR" sz="2000" dirty="0">
              <a:solidFill>
                <a:schemeClr val="bg1">
                  <a:lumMod val="50000"/>
                </a:schemeClr>
              </a:solidFill>
            </a:endParaRPr>
          </a:p>
          <a:p>
            <a:pPr marL="457200" lvl="1" indent="0">
              <a:buNone/>
            </a:pPr>
            <a:r>
              <a:rPr lang="en-US" altLang="ko-KR" sz="2000" dirty="0"/>
              <a:t>             </a:t>
            </a:r>
            <a:r>
              <a:rPr lang="ko-KR" altLang="en-US" sz="2000" dirty="0"/>
              <a:t>③ </a:t>
            </a:r>
            <a:r>
              <a:rPr lang="ko-KR" altLang="en-US" sz="2000" b="1" dirty="0">
                <a:solidFill>
                  <a:schemeClr val="accent1"/>
                </a:solidFill>
              </a:rPr>
              <a:t>사용자가 많다 </a:t>
            </a:r>
            <a:r>
              <a:rPr lang="en-US" altLang="ko-KR" sz="2000" dirty="0">
                <a:solidFill>
                  <a:schemeClr val="bg1">
                    <a:lumMod val="50000"/>
                  </a:schemeClr>
                </a:solidFill>
              </a:rPr>
              <a:t>– </a:t>
            </a:r>
            <a:r>
              <a:rPr lang="ko-KR" altLang="en-US" sz="2000" dirty="0" err="1">
                <a:solidFill>
                  <a:schemeClr val="bg1">
                    <a:lumMod val="50000"/>
                  </a:schemeClr>
                </a:solidFill>
              </a:rPr>
              <a:t>구글링하면</a:t>
            </a:r>
            <a:r>
              <a:rPr lang="ko-KR" altLang="en-US" sz="2000" dirty="0">
                <a:solidFill>
                  <a:schemeClr val="bg1">
                    <a:lumMod val="50000"/>
                  </a:schemeClr>
                </a:solidFill>
              </a:rPr>
              <a:t> 거의 다 나온다</a:t>
            </a:r>
            <a:r>
              <a:rPr lang="en-US" altLang="ko-KR" sz="2000" dirty="0">
                <a:solidFill>
                  <a:schemeClr val="bg1">
                    <a:lumMod val="50000"/>
                  </a:schemeClr>
                </a:solidFill>
              </a:rPr>
              <a:t>. </a:t>
            </a:r>
            <a:r>
              <a:rPr lang="ko-KR" altLang="en-US" sz="2000" dirty="0">
                <a:solidFill>
                  <a:schemeClr val="bg1">
                    <a:lumMod val="50000"/>
                  </a:schemeClr>
                </a:solidFill>
              </a:rPr>
              <a:t>주변에 물어볼 사람이 많다</a:t>
            </a:r>
            <a:r>
              <a:rPr lang="en-US" altLang="ko-KR" sz="2000" dirty="0">
                <a:solidFill>
                  <a:schemeClr val="bg1">
                    <a:lumMod val="50000"/>
                  </a:schemeClr>
                </a:solidFill>
              </a:rPr>
              <a:t>.</a:t>
            </a:r>
          </a:p>
          <a:p>
            <a:pPr lvl="1"/>
            <a:r>
              <a:rPr lang="ko-KR" altLang="en-US" sz="2000" dirty="0"/>
              <a:t>단점 </a:t>
            </a:r>
            <a:r>
              <a:rPr lang="en-US" altLang="ko-KR" sz="2000" dirty="0"/>
              <a:t>: </a:t>
            </a:r>
            <a:r>
              <a:rPr lang="ko-KR" altLang="en-US" sz="2000" dirty="0"/>
              <a:t>① </a:t>
            </a:r>
            <a:r>
              <a:rPr lang="ko-KR" altLang="en-US" sz="2000" b="1" dirty="0">
                <a:solidFill>
                  <a:schemeClr val="accent2">
                    <a:lumMod val="75000"/>
                  </a:schemeClr>
                </a:solidFill>
              </a:rPr>
              <a:t>기본 그림이 예쁘지 않다 </a:t>
            </a:r>
            <a:r>
              <a:rPr lang="en-US" altLang="ko-KR" sz="2000" dirty="0">
                <a:solidFill>
                  <a:schemeClr val="bg1">
                    <a:lumMod val="50000"/>
                  </a:schemeClr>
                </a:solidFill>
              </a:rPr>
              <a:t>– </a:t>
            </a:r>
            <a:r>
              <a:rPr lang="ko-KR" altLang="en-US" sz="2000" dirty="0">
                <a:solidFill>
                  <a:schemeClr val="bg1">
                    <a:lumMod val="50000"/>
                  </a:schemeClr>
                </a:solidFill>
              </a:rPr>
              <a:t>예쁘게 하려면 손이 많이 간다</a:t>
            </a:r>
            <a:r>
              <a:rPr lang="en-US" altLang="ko-KR" sz="2000" dirty="0">
                <a:solidFill>
                  <a:schemeClr val="bg1">
                    <a:lumMod val="50000"/>
                  </a:schemeClr>
                </a:solidFill>
              </a:rPr>
              <a:t>.</a:t>
            </a:r>
          </a:p>
          <a:p>
            <a:pPr marL="457200" lvl="1" indent="0">
              <a:buNone/>
            </a:pPr>
            <a:r>
              <a:rPr lang="en-US" altLang="ko-KR" sz="2000" dirty="0"/>
              <a:t>             </a:t>
            </a:r>
            <a:r>
              <a:rPr lang="ko-KR" altLang="en-US" sz="2000" dirty="0"/>
              <a:t>② </a:t>
            </a:r>
            <a:r>
              <a:rPr lang="ko-KR" altLang="en-US" sz="2000" b="1" dirty="0">
                <a:solidFill>
                  <a:schemeClr val="accent2">
                    <a:lumMod val="75000"/>
                  </a:schemeClr>
                </a:solidFill>
              </a:rPr>
              <a:t>표준어가 </a:t>
            </a:r>
            <a:r>
              <a:rPr lang="en-US" altLang="ko-KR" sz="2000" b="1" dirty="0">
                <a:solidFill>
                  <a:schemeClr val="accent2">
                    <a:lumMod val="75000"/>
                  </a:schemeClr>
                </a:solidFill>
              </a:rPr>
              <a:t>2</a:t>
            </a:r>
            <a:r>
              <a:rPr lang="ko-KR" altLang="en-US" sz="2000" b="1" dirty="0">
                <a:solidFill>
                  <a:schemeClr val="accent2">
                    <a:lumMod val="75000"/>
                  </a:schemeClr>
                </a:solidFill>
              </a:rPr>
              <a:t>개다 </a:t>
            </a:r>
            <a:r>
              <a:rPr lang="en-US" altLang="ko-KR" sz="2000" dirty="0">
                <a:solidFill>
                  <a:schemeClr val="bg1">
                    <a:lumMod val="50000"/>
                  </a:schemeClr>
                </a:solidFill>
              </a:rPr>
              <a:t>– </a:t>
            </a:r>
            <a:r>
              <a:rPr lang="ko-KR" altLang="en-US" sz="2000" dirty="0">
                <a:solidFill>
                  <a:schemeClr val="bg1">
                    <a:lumMod val="50000"/>
                  </a:schemeClr>
                </a:solidFill>
              </a:rPr>
              <a:t>기본 개념을 탑재하지 않으면 </a:t>
            </a:r>
            <a:r>
              <a:rPr lang="ko-KR" altLang="en-US" sz="2000" dirty="0" err="1">
                <a:solidFill>
                  <a:schemeClr val="bg1">
                    <a:lumMod val="50000"/>
                  </a:schemeClr>
                </a:solidFill>
              </a:rPr>
              <a:t>구글링하다</a:t>
            </a:r>
            <a:r>
              <a:rPr lang="ko-KR" altLang="en-US" sz="2000" dirty="0">
                <a:solidFill>
                  <a:schemeClr val="bg1">
                    <a:lumMod val="50000"/>
                  </a:schemeClr>
                </a:solidFill>
              </a:rPr>
              <a:t> 헤맨다</a:t>
            </a:r>
            <a:r>
              <a:rPr lang="en-US" altLang="ko-KR" sz="2000" dirty="0">
                <a:solidFill>
                  <a:schemeClr val="bg1">
                    <a:lumMod val="50000"/>
                  </a:schemeClr>
                </a:solidFill>
              </a:rPr>
              <a:t>.</a:t>
            </a:r>
          </a:p>
          <a:p>
            <a:endParaRPr lang="en-US" altLang="ko-KR" sz="2400" dirty="0"/>
          </a:p>
        </p:txBody>
      </p:sp>
      <p:grpSp>
        <p:nvGrpSpPr>
          <p:cNvPr id="7" name="그룹 6">
            <a:extLst>
              <a:ext uri="{FF2B5EF4-FFF2-40B4-BE49-F238E27FC236}">
                <a16:creationId xmlns:a16="http://schemas.microsoft.com/office/drawing/2014/main" id="{9028036A-22D3-4F27-B364-65C8811EB649}"/>
              </a:ext>
            </a:extLst>
          </p:cNvPr>
          <p:cNvGrpSpPr/>
          <p:nvPr/>
        </p:nvGrpSpPr>
        <p:grpSpPr>
          <a:xfrm>
            <a:off x="60034" y="5552971"/>
            <a:ext cx="12039602" cy="1074264"/>
            <a:chOff x="129310" y="5698477"/>
            <a:chExt cx="10483272" cy="935396"/>
          </a:xfrm>
        </p:grpSpPr>
        <p:pic>
          <p:nvPicPr>
            <p:cNvPr id="4" name="그림 3">
              <a:extLst>
                <a:ext uri="{FF2B5EF4-FFF2-40B4-BE49-F238E27FC236}">
                  <a16:creationId xmlns:a16="http://schemas.microsoft.com/office/drawing/2014/main" id="{1A0B7C89-F064-49C7-AFE1-5B7CF033A941}"/>
                </a:ext>
              </a:extLst>
            </p:cNvPr>
            <p:cNvPicPr>
              <a:picLocks noChangeAspect="1"/>
            </p:cNvPicPr>
            <p:nvPr/>
          </p:nvPicPr>
          <p:blipFill rotWithShape="1">
            <a:blip r:embed="rId2"/>
            <a:srcRect b="50392"/>
            <a:stretch/>
          </p:blipFill>
          <p:spPr>
            <a:xfrm>
              <a:off x="129310" y="5720052"/>
              <a:ext cx="7352146" cy="913821"/>
            </a:xfrm>
            <a:prstGeom prst="rect">
              <a:avLst/>
            </a:prstGeom>
          </p:spPr>
        </p:pic>
        <p:pic>
          <p:nvPicPr>
            <p:cNvPr id="6" name="그림 5">
              <a:extLst>
                <a:ext uri="{FF2B5EF4-FFF2-40B4-BE49-F238E27FC236}">
                  <a16:creationId xmlns:a16="http://schemas.microsoft.com/office/drawing/2014/main" id="{933BCE9C-3D73-47CB-8058-F6D509ED7AA0}"/>
                </a:ext>
              </a:extLst>
            </p:cNvPr>
            <p:cNvPicPr>
              <a:picLocks noChangeAspect="1"/>
            </p:cNvPicPr>
            <p:nvPr/>
          </p:nvPicPr>
          <p:blipFill rotWithShape="1">
            <a:blip r:embed="rId2"/>
            <a:srcRect l="28706" t="49221" r="28706"/>
            <a:stretch/>
          </p:blipFill>
          <p:spPr>
            <a:xfrm>
              <a:off x="7481456" y="5698477"/>
              <a:ext cx="3131126" cy="935396"/>
            </a:xfrm>
            <a:prstGeom prst="rect">
              <a:avLst/>
            </a:prstGeom>
          </p:spPr>
        </p:pic>
      </p:grpSp>
      <p:sp>
        <p:nvSpPr>
          <p:cNvPr id="8" name="직사각형 7">
            <a:extLst>
              <a:ext uri="{FF2B5EF4-FFF2-40B4-BE49-F238E27FC236}">
                <a16:creationId xmlns:a16="http://schemas.microsoft.com/office/drawing/2014/main" id="{968AC9BE-B3EC-4188-A452-89D7C01E75D7}"/>
              </a:ext>
            </a:extLst>
          </p:cNvPr>
          <p:cNvSpPr/>
          <p:nvPr/>
        </p:nvSpPr>
        <p:spPr>
          <a:xfrm>
            <a:off x="5708073" y="6611779"/>
            <a:ext cx="6483927" cy="246221"/>
          </a:xfrm>
          <a:prstGeom prst="rect">
            <a:avLst/>
          </a:prstGeom>
        </p:spPr>
        <p:txBody>
          <a:bodyPr wrap="square">
            <a:spAutoFit/>
          </a:bodyPr>
          <a:lstStyle/>
          <a:p>
            <a:r>
              <a:rPr lang="ko-KR" altLang="en-US" sz="1000" dirty="0">
                <a:solidFill>
                  <a:schemeClr val="bg1">
                    <a:lumMod val="50000"/>
                  </a:schemeClr>
                </a:solidFill>
              </a:rPr>
              <a:t>https://towardsdatascience.com/top-6-python-libraries-for-visualization-which-one-to-use-fe43381cd658</a:t>
            </a:r>
          </a:p>
        </p:txBody>
      </p:sp>
    </p:spTree>
    <p:extLst>
      <p:ext uri="{BB962C8B-B14F-4D97-AF65-F5344CB8AC3E}">
        <p14:creationId xmlns:p14="http://schemas.microsoft.com/office/powerpoint/2010/main" val="2891538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F69E25-325E-42B0-8AEF-A29D49FA6DBB}"/>
              </a:ext>
            </a:extLst>
          </p:cNvPr>
          <p:cNvSpPr>
            <a:spLocks noGrp="1"/>
          </p:cNvSpPr>
          <p:nvPr>
            <p:ph type="title"/>
          </p:nvPr>
        </p:nvSpPr>
        <p:spPr/>
        <p:txBody>
          <a:bodyPr>
            <a:normAutofit/>
          </a:bodyPr>
          <a:lstStyle/>
          <a:p>
            <a:r>
              <a:rPr lang="en-US" altLang="ko-KR" dirty="0"/>
              <a:t>Seaborn </a:t>
            </a:r>
            <a:r>
              <a:rPr lang="en-US" altLang="ko-KR" sz="3600" dirty="0">
                <a:solidFill>
                  <a:srgbClr val="C5BDE5"/>
                </a:solidFill>
              </a:rPr>
              <a:t>https://seaborn.pydata.org/</a:t>
            </a:r>
            <a:endParaRPr lang="ko-KR" altLang="en-US" sz="3600" dirty="0"/>
          </a:p>
        </p:txBody>
      </p:sp>
      <p:sp>
        <p:nvSpPr>
          <p:cNvPr id="3" name="내용 개체 틀 2">
            <a:extLst>
              <a:ext uri="{FF2B5EF4-FFF2-40B4-BE49-F238E27FC236}">
                <a16:creationId xmlns:a16="http://schemas.microsoft.com/office/drawing/2014/main" id="{3D180461-96E8-46C3-A12F-3CDAEE4AB4E9}"/>
              </a:ext>
            </a:extLst>
          </p:cNvPr>
          <p:cNvSpPr>
            <a:spLocks noGrp="1"/>
          </p:cNvSpPr>
          <p:nvPr>
            <p:ph idx="1"/>
          </p:nvPr>
        </p:nvSpPr>
        <p:spPr>
          <a:xfrm>
            <a:off x="838200" y="1319842"/>
            <a:ext cx="11049000" cy="4857121"/>
          </a:xfrm>
        </p:spPr>
        <p:txBody>
          <a:bodyPr/>
          <a:lstStyle/>
          <a:p>
            <a:r>
              <a:rPr lang="ko-KR" altLang="en-US" sz="2400" b="1" dirty="0"/>
              <a:t>역사 </a:t>
            </a:r>
            <a:r>
              <a:rPr lang="en-US" altLang="ko-KR" sz="2400" b="1" dirty="0"/>
              <a:t>(2012~)</a:t>
            </a:r>
          </a:p>
          <a:p>
            <a:pPr lvl="1"/>
            <a:r>
              <a:rPr lang="ko-KR" altLang="en-US" sz="2000" dirty="0"/>
              <a:t>개발자</a:t>
            </a:r>
            <a:r>
              <a:rPr lang="en-US" altLang="ko-KR" sz="2000" dirty="0"/>
              <a:t>: Michael</a:t>
            </a:r>
            <a:r>
              <a:rPr lang="ko-KR" altLang="en-US" sz="2000" dirty="0"/>
              <a:t> </a:t>
            </a:r>
            <a:r>
              <a:rPr lang="en-US" altLang="ko-KR" sz="2000" dirty="0"/>
              <a:t>Waskom. </a:t>
            </a:r>
            <a:r>
              <a:rPr lang="ko-KR" altLang="en-US" sz="2000" dirty="0"/>
              <a:t>뇌인지과학자</a:t>
            </a:r>
            <a:r>
              <a:rPr lang="en-US" altLang="ko-KR" sz="2000" dirty="0"/>
              <a:t>.</a:t>
            </a:r>
          </a:p>
          <a:p>
            <a:pPr lvl="1"/>
            <a:r>
              <a:rPr lang="en-US" altLang="ko-KR" sz="2000" dirty="0"/>
              <a:t>Matplotlib</a:t>
            </a:r>
            <a:r>
              <a:rPr lang="ko-KR" altLang="en-US" sz="2000" dirty="0"/>
              <a:t>을 편하게 사용하기 개발 </a:t>
            </a:r>
            <a:r>
              <a:rPr lang="en-US" altLang="ko-KR" sz="2000" dirty="0"/>
              <a:t>= </a:t>
            </a:r>
            <a:r>
              <a:rPr lang="ko-KR" altLang="en-US" sz="2000" dirty="0">
                <a:solidFill>
                  <a:srgbClr val="0000FF"/>
                </a:solidFill>
              </a:rPr>
              <a:t>완벽 호환</a:t>
            </a:r>
            <a:endParaRPr lang="en-US" altLang="ko-KR" sz="2000" dirty="0">
              <a:solidFill>
                <a:srgbClr val="0000FF"/>
              </a:solidFill>
            </a:endParaRPr>
          </a:p>
          <a:p>
            <a:r>
              <a:rPr lang="ko-KR" altLang="en-US" sz="2400" b="1" dirty="0"/>
              <a:t>장단점</a:t>
            </a:r>
            <a:endParaRPr lang="en-US" altLang="ko-KR" sz="2400" b="1" dirty="0"/>
          </a:p>
          <a:p>
            <a:pPr lvl="1"/>
            <a:r>
              <a:rPr lang="ko-KR" altLang="en-US" sz="2000" dirty="0"/>
              <a:t>장점 </a:t>
            </a:r>
            <a:r>
              <a:rPr lang="en-US" altLang="ko-KR" sz="2000" dirty="0"/>
              <a:t>: </a:t>
            </a:r>
            <a:r>
              <a:rPr lang="ko-KR" altLang="en-US" sz="2000" dirty="0"/>
              <a:t>① </a:t>
            </a:r>
            <a:r>
              <a:rPr lang="ko-KR" altLang="en-US" sz="2000" b="1" dirty="0">
                <a:solidFill>
                  <a:schemeClr val="accent1"/>
                </a:solidFill>
              </a:rPr>
              <a:t>코드가 짧다 </a:t>
            </a:r>
            <a:r>
              <a:rPr lang="en-US" altLang="ko-KR" sz="2000" dirty="0">
                <a:solidFill>
                  <a:schemeClr val="bg1">
                    <a:lumMod val="50000"/>
                  </a:schemeClr>
                </a:solidFill>
              </a:rPr>
              <a:t>– 1</a:t>
            </a:r>
            <a:r>
              <a:rPr lang="ko-KR" altLang="en-US" sz="2000" dirty="0">
                <a:solidFill>
                  <a:schemeClr val="bg1">
                    <a:lumMod val="50000"/>
                  </a:schemeClr>
                </a:solidFill>
              </a:rPr>
              <a:t>줄 코딩 가능</a:t>
            </a:r>
            <a:endParaRPr lang="en-US" altLang="ko-KR" sz="2000" dirty="0">
              <a:solidFill>
                <a:schemeClr val="bg1">
                  <a:lumMod val="50000"/>
                </a:schemeClr>
              </a:solidFill>
            </a:endParaRPr>
          </a:p>
          <a:p>
            <a:pPr marL="457200" lvl="1" indent="0">
              <a:buNone/>
            </a:pPr>
            <a:r>
              <a:rPr lang="en-US" altLang="ko-KR" sz="2000" dirty="0"/>
              <a:t>             </a:t>
            </a:r>
            <a:r>
              <a:rPr lang="ko-KR" altLang="en-US" sz="2000" dirty="0"/>
              <a:t>② </a:t>
            </a:r>
            <a:r>
              <a:rPr lang="ko-KR" altLang="en-US" sz="2000" b="1" dirty="0">
                <a:solidFill>
                  <a:schemeClr val="accent1"/>
                </a:solidFill>
              </a:rPr>
              <a:t>예쁘다 </a:t>
            </a:r>
            <a:r>
              <a:rPr lang="en-US" altLang="ko-KR" sz="2000" dirty="0">
                <a:solidFill>
                  <a:schemeClr val="bg1">
                    <a:lumMod val="50000"/>
                  </a:schemeClr>
                </a:solidFill>
              </a:rPr>
              <a:t>– Matplotlib</a:t>
            </a:r>
            <a:r>
              <a:rPr lang="ko-KR" altLang="en-US" sz="2000" dirty="0">
                <a:solidFill>
                  <a:schemeClr val="bg1">
                    <a:lumMod val="50000"/>
                  </a:schemeClr>
                </a:solidFill>
              </a:rPr>
              <a:t>과 비교해 색감이 부드럽고 전반적으로 아름답다</a:t>
            </a:r>
            <a:r>
              <a:rPr lang="en-US" altLang="ko-KR" sz="2000" dirty="0">
                <a:solidFill>
                  <a:schemeClr val="bg1">
                    <a:lumMod val="50000"/>
                  </a:schemeClr>
                </a:solidFill>
              </a:rPr>
              <a:t>.</a:t>
            </a:r>
          </a:p>
          <a:p>
            <a:pPr marL="457200" lvl="1" indent="0">
              <a:buNone/>
            </a:pPr>
            <a:r>
              <a:rPr lang="en-US" altLang="ko-KR" sz="2000" dirty="0"/>
              <a:t>             </a:t>
            </a:r>
            <a:r>
              <a:rPr lang="ko-KR" altLang="en-US" sz="2000" dirty="0"/>
              <a:t>③ </a:t>
            </a:r>
            <a:r>
              <a:rPr lang="ko-KR" altLang="en-US" sz="2000" b="1" dirty="0">
                <a:solidFill>
                  <a:schemeClr val="accent1"/>
                </a:solidFill>
              </a:rPr>
              <a:t>통계 데이터 시각화에 유리 </a:t>
            </a:r>
            <a:r>
              <a:rPr lang="en-US" altLang="ko-KR" sz="2000" dirty="0">
                <a:solidFill>
                  <a:schemeClr val="bg1">
                    <a:lumMod val="50000"/>
                  </a:schemeClr>
                </a:solidFill>
              </a:rPr>
              <a:t>– </a:t>
            </a:r>
            <a:r>
              <a:rPr lang="ko-KR" altLang="en-US" sz="2000" dirty="0">
                <a:solidFill>
                  <a:schemeClr val="bg1">
                    <a:lumMod val="50000"/>
                  </a:schemeClr>
                </a:solidFill>
              </a:rPr>
              <a:t>신뢰구간</a:t>
            </a:r>
            <a:r>
              <a:rPr lang="en-US" altLang="ko-KR" sz="2000" dirty="0">
                <a:solidFill>
                  <a:schemeClr val="bg1">
                    <a:lumMod val="50000"/>
                  </a:schemeClr>
                </a:solidFill>
              </a:rPr>
              <a:t>, </a:t>
            </a:r>
            <a:r>
              <a:rPr lang="ko-KR" altLang="en-US" sz="2000" dirty="0">
                <a:solidFill>
                  <a:schemeClr val="bg1">
                    <a:lumMod val="50000"/>
                  </a:schemeClr>
                </a:solidFill>
              </a:rPr>
              <a:t>밀도함수 등 통계 시각화 명령어 보유</a:t>
            </a:r>
            <a:r>
              <a:rPr lang="en-US" altLang="ko-KR" sz="2000" dirty="0">
                <a:solidFill>
                  <a:schemeClr val="bg1">
                    <a:lumMod val="50000"/>
                  </a:schemeClr>
                </a:solidFill>
              </a:rPr>
              <a:t>.</a:t>
            </a:r>
          </a:p>
          <a:p>
            <a:pPr lvl="1"/>
            <a:r>
              <a:rPr lang="ko-KR" altLang="en-US" sz="2000" dirty="0"/>
              <a:t>단점 </a:t>
            </a:r>
            <a:r>
              <a:rPr lang="en-US" altLang="ko-KR" sz="2000" dirty="0"/>
              <a:t>: </a:t>
            </a:r>
            <a:r>
              <a:rPr lang="ko-KR" altLang="en-US" sz="2000" dirty="0"/>
              <a:t>① </a:t>
            </a:r>
            <a:r>
              <a:rPr lang="ko-KR" altLang="en-US" sz="2000" b="1" dirty="0">
                <a:solidFill>
                  <a:schemeClr val="accent2">
                    <a:lumMod val="75000"/>
                  </a:schemeClr>
                </a:solidFill>
              </a:rPr>
              <a:t>자유도가 낮다 </a:t>
            </a:r>
            <a:r>
              <a:rPr lang="en-US" altLang="ko-KR" sz="2000" dirty="0">
                <a:solidFill>
                  <a:schemeClr val="bg1">
                    <a:lumMod val="50000"/>
                  </a:schemeClr>
                </a:solidFill>
              </a:rPr>
              <a:t>– </a:t>
            </a:r>
            <a:r>
              <a:rPr lang="ko-KR" altLang="en-US" sz="2000" dirty="0">
                <a:solidFill>
                  <a:schemeClr val="bg1">
                    <a:lumMod val="50000"/>
                  </a:schemeClr>
                </a:solidFill>
              </a:rPr>
              <a:t>그릴 수 없는 그림이 있고 수정이 </a:t>
            </a:r>
            <a:r>
              <a:rPr lang="en-US" altLang="ko-KR" sz="2000" dirty="0">
                <a:solidFill>
                  <a:schemeClr val="bg1">
                    <a:lumMod val="50000"/>
                  </a:schemeClr>
                </a:solidFill>
              </a:rPr>
              <a:t>matplotlib</a:t>
            </a:r>
            <a:r>
              <a:rPr lang="ko-KR" altLang="en-US" sz="2000" dirty="0">
                <a:solidFill>
                  <a:schemeClr val="bg1">
                    <a:lumMod val="50000"/>
                  </a:schemeClr>
                </a:solidFill>
              </a:rPr>
              <a:t>보다 어렵다</a:t>
            </a:r>
            <a:r>
              <a:rPr lang="en-US" altLang="ko-KR" sz="2000" dirty="0">
                <a:solidFill>
                  <a:schemeClr val="bg1">
                    <a:lumMod val="50000"/>
                  </a:schemeClr>
                </a:solidFill>
              </a:rPr>
              <a:t>.</a:t>
            </a:r>
            <a:br>
              <a:rPr lang="en-US" altLang="ko-KR" sz="2000" dirty="0">
                <a:solidFill>
                  <a:schemeClr val="bg1">
                    <a:lumMod val="50000"/>
                  </a:schemeClr>
                </a:solidFill>
              </a:rPr>
            </a:br>
            <a:r>
              <a:rPr lang="en-US" altLang="ko-KR" sz="2000" dirty="0">
                <a:solidFill>
                  <a:schemeClr val="bg1">
                    <a:lumMod val="50000"/>
                  </a:schemeClr>
                </a:solidFill>
              </a:rPr>
              <a:t>          </a:t>
            </a:r>
            <a:r>
              <a:rPr lang="ko-KR" altLang="en-US" sz="2000" dirty="0"/>
              <a:t>② </a:t>
            </a:r>
            <a:r>
              <a:rPr lang="en-US" altLang="ko-KR" sz="2000" b="1" dirty="0">
                <a:solidFill>
                  <a:schemeClr val="accent2">
                    <a:lumMod val="75000"/>
                  </a:schemeClr>
                </a:solidFill>
              </a:rPr>
              <a:t>Matplotlib</a:t>
            </a:r>
            <a:r>
              <a:rPr lang="ko-KR" altLang="en-US" sz="2000" b="1" dirty="0">
                <a:solidFill>
                  <a:schemeClr val="accent2">
                    <a:lumMod val="75000"/>
                  </a:schemeClr>
                </a:solidFill>
              </a:rPr>
              <a:t>을 모르면 </a:t>
            </a:r>
            <a:r>
              <a:rPr lang="en-US" altLang="ko-KR" sz="2000" b="1" dirty="0">
                <a:solidFill>
                  <a:schemeClr val="accent2">
                    <a:lumMod val="75000"/>
                  </a:schemeClr>
                </a:solidFill>
              </a:rPr>
              <a:t>Seaborn </a:t>
            </a:r>
            <a:r>
              <a:rPr lang="ko-KR" altLang="en-US" sz="2000" b="1" dirty="0">
                <a:solidFill>
                  <a:schemeClr val="accent2">
                    <a:lumMod val="75000"/>
                  </a:schemeClr>
                </a:solidFill>
              </a:rPr>
              <a:t>세부 수정을 못한다</a:t>
            </a:r>
            <a:r>
              <a:rPr lang="en-US" altLang="ko-KR" sz="2000" b="1" dirty="0">
                <a:solidFill>
                  <a:schemeClr val="accent2">
                    <a:lumMod val="75000"/>
                  </a:schemeClr>
                </a:solidFill>
              </a:rPr>
              <a:t>. </a:t>
            </a:r>
            <a:r>
              <a:rPr lang="en-US" altLang="ko-KR" sz="2000" dirty="0">
                <a:solidFill>
                  <a:schemeClr val="bg1">
                    <a:lumMod val="50000"/>
                  </a:schemeClr>
                </a:solidFill>
              </a:rPr>
              <a:t>– </a:t>
            </a:r>
            <a:r>
              <a:rPr lang="ko-KR" altLang="en-US" sz="2000" dirty="0">
                <a:solidFill>
                  <a:schemeClr val="bg1">
                    <a:lumMod val="50000"/>
                  </a:schemeClr>
                </a:solidFill>
              </a:rPr>
              <a:t>결국 </a:t>
            </a:r>
            <a:r>
              <a:rPr lang="en-US" altLang="ko-KR" sz="2000" dirty="0">
                <a:solidFill>
                  <a:schemeClr val="bg1">
                    <a:lumMod val="50000"/>
                  </a:schemeClr>
                </a:solidFill>
              </a:rPr>
              <a:t>matplotlib</a:t>
            </a:r>
            <a:r>
              <a:rPr lang="ko-KR" altLang="en-US" sz="2000" dirty="0">
                <a:solidFill>
                  <a:schemeClr val="bg1">
                    <a:lumMod val="50000"/>
                  </a:schemeClr>
                </a:solidFill>
              </a:rPr>
              <a:t>을 호출해 쓴다</a:t>
            </a:r>
            <a:r>
              <a:rPr lang="en-US" altLang="ko-KR" sz="2000" dirty="0">
                <a:solidFill>
                  <a:schemeClr val="bg1">
                    <a:lumMod val="50000"/>
                  </a:schemeClr>
                </a:solidFill>
              </a:rPr>
              <a:t>.</a:t>
            </a:r>
          </a:p>
          <a:p>
            <a:endParaRPr lang="ko-KR" altLang="en-US" dirty="0"/>
          </a:p>
        </p:txBody>
      </p:sp>
      <p:pic>
        <p:nvPicPr>
          <p:cNvPr id="5" name="그림 4">
            <a:extLst>
              <a:ext uri="{FF2B5EF4-FFF2-40B4-BE49-F238E27FC236}">
                <a16:creationId xmlns:a16="http://schemas.microsoft.com/office/drawing/2014/main" id="{CE8D9C4E-8DD3-44E5-8EB7-D30F781D859C}"/>
              </a:ext>
            </a:extLst>
          </p:cNvPr>
          <p:cNvPicPr>
            <a:picLocks noChangeAspect="1"/>
          </p:cNvPicPr>
          <p:nvPr/>
        </p:nvPicPr>
        <p:blipFill>
          <a:blip r:embed="rId2"/>
          <a:stretch>
            <a:fillRect/>
          </a:stretch>
        </p:blipFill>
        <p:spPr>
          <a:xfrm>
            <a:off x="1477818" y="5359982"/>
            <a:ext cx="9236364" cy="1449484"/>
          </a:xfrm>
          <a:prstGeom prst="rect">
            <a:avLst/>
          </a:prstGeom>
        </p:spPr>
      </p:pic>
      <p:pic>
        <p:nvPicPr>
          <p:cNvPr id="1026" name="Picture 2" descr="https://github.com/WagnerLabPapers/Waskom_PNAS_2017/raw/master/data/graphical_abstract.png">
            <a:extLst>
              <a:ext uri="{FF2B5EF4-FFF2-40B4-BE49-F238E27FC236}">
                <a16:creationId xmlns:a16="http://schemas.microsoft.com/office/drawing/2014/main" id="{893F3D5B-2C7C-4F6E-B985-58A1BEC1F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510" y="1207698"/>
            <a:ext cx="2295236" cy="2295236"/>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59DE81F2-F934-4577-84A3-8EA4CD75A2B7}"/>
              </a:ext>
            </a:extLst>
          </p:cNvPr>
          <p:cNvSpPr/>
          <p:nvPr/>
        </p:nvSpPr>
        <p:spPr>
          <a:xfrm>
            <a:off x="10411691" y="1319842"/>
            <a:ext cx="1780309" cy="1323439"/>
          </a:xfrm>
          <a:prstGeom prst="rect">
            <a:avLst/>
          </a:prstGeom>
        </p:spPr>
        <p:txBody>
          <a:bodyPr wrap="square">
            <a:spAutoFit/>
          </a:bodyPr>
          <a:lstStyle/>
          <a:p>
            <a:r>
              <a:rPr lang="en-US" altLang="ko-KR" sz="1000" dirty="0">
                <a:solidFill>
                  <a:schemeClr val="bg1">
                    <a:lumMod val="50000"/>
                  </a:schemeClr>
                </a:solidFill>
              </a:rPr>
              <a:t>Waskom M.L., Wagner A.D. (2017). Distributed representation of context by intrinsic subnetworks in prefrontal cortex. </a:t>
            </a:r>
            <a:r>
              <a:rPr lang="en-US" altLang="ko-KR" sz="1000" b="1" dirty="0">
                <a:solidFill>
                  <a:schemeClr val="bg1">
                    <a:lumMod val="50000"/>
                  </a:schemeClr>
                </a:solidFill>
              </a:rPr>
              <a:t>Proceedings of the National Academy of the Sciences, USA</a:t>
            </a:r>
            <a:r>
              <a:rPr lang="en-US" altLang="ko-KR" sz="1000" dirty="0">
                <a:solidFill>
                  <a:schemeClr val="bg1">
                    <a:lumMod val="50000"/>
                  </a:schemeClr>
                </a:solidFill>
              </a:rPr>
              <a:t>.</a:t>
            </a:r>
            <a:endParaRPr lang="ko-KR" altLang="en-US" sz="1000" dirty="0">
              <a:solidFill>
                <a:schemeClr val="bg1">
                  <a:lumMod val="50000"/>
                </a:schemeClr>
              </a:solidFill>
            </a:endParaRPr>
          </a:p>
        </p:txBody>
      </p:sp>
    </p:spTree>
    <p:extLst>
      <p:ext uri="{BB962C8B-B14F-4D97-AF65-F5344CB8AC3E}">
        <p14:creationId xmlns:p14="http://schemas.microsoft.com/office/powerpoint/2010/main" val="370419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BABA318-6E00-4933-83A0-E91FE7533D3D}"/>
              </a:ext>
            </a:extLst>
          </p:cNvPr>
          <p:cNvSpPr>
            <a:spLocks noGrp="1"/>
          </p:cNvSpPr>
          <p:nvPr>
            <p:ph type="title"/>
          </p:nvPr>
        </p:nvSpPr>
        <p:spPr/>
        <p:txBody>
          <a:bodyPr/>
          <a:lstStyle/>
          <a:p>
            <a:r>
              <a:rPr lang="en-US" altLang="ko-KR" dirty="0"/>
              <a:t>Python Visualization </a:t>
            </a:r>
            <a:r>
              <a:rPr lang="ko-KR" altLang="en-US" dirty="0"/>
              <a:t>장점 활용하기</a:t>
            </a:r>
          </a:p>
        </p:txBody>
      </p:sp>
      <p:sp>
        <p:nvSpPr>
          <p:cNvPr id="3" name="내용 개체 틀 2">
            <a:extLst>
              <a:ext uri="{FF2B5EF4-FFF2-40B4-BE49-F238E27FC236}">
                <a16:creationId xmlns:a16="http://schemas.microsoft.com/office/drawing/2014/main" id="{CD7D43E2-A07A-41EA-8A3A-00C465BB58F0}"/>
              </a:ext>
            </a:extLst>
          </p:cNvPr>
          <p:cNvSpPr>
            <a:spLocks noGrp="1"/>
          </p:cNvSpPr>
          <p:nvPr>
            <p:ph idx="1"/>
          </p:nvPr>
        </p:nvSpPr>
        <p:spPr/>
        <p:txBody>
          <a:bodyPr>
            <a:normAutofit/>
          </a:bodyPr>
          <a:lstStyle/>
          <a:p>
            <a:r>
              <a:rPr lang="en-US" altLang="ko-KR" sz="2400" b="1" dirty="0"/>
              <a:t>Matplotlib</a:t>
            </a:r>
            <a:r>
              <a:rPr lang="ko-KR" altLang="en-US" sz="2400" b="1" dirty="0"/>
              <a:t> </a:t>
            </a:r>
            <a:r>
              <a:rPr lang="en-US" altLang="ko-KR" sz="2400" b="1" dirty="0"/>
              <a:t>+</a:t>
            </a:r>
            <a:r>
              <a:rPr lang="ko-KR" altLang="en-US" sz="2400" b="1" dirty="0"/>
              <a:t> </a:t>
            </a:r>
            <a:r>
              <a:rPr lang="en-US" altLang="ko-KR" sz="2400" b="1" dirty="0"/>
              <a:t>Seaborn </a:t>
            </a:r>
            <a:r>
              <a:rPr lang="ko-KR" altLang="en-US" sz="2400" b="1" dirty="0"/>
              <a:t>장점 위주 혼용</a:t>
            </a:r>
            <a:endParaRPr lang="en-US" altLang="ko-KR" sz="2400" b="1" dirty="0"/>
          </a:p>
          <a:p>
            <a:pPr lvl="1"/>
            <a:r>
              <a:rPr lang="en-US" altLang="ko-KR" sz="2000" dirty="0"/>
              <a:t>Seaborn</a:t>
            </a:r>
            <a:r>
              <a:rPr lang="ko-KR" altLang="en-US" sz="2000" dirty="0"/>
              <a:t>으로 기본 색상 </a:t>
            </a:r>
            <a:r>
              <a:rPr lang="en-US" altLang="ko-KR" sz="2000" dirty="0"/>
              <a:t>+ </a:t>
            </a:r>
            <a:r>
              <a:rPr lang="ko-KR" altLang="en-US" sz="2000" dirty="0"/>
              <a:t>글꼴 설정</a:t>
            </a:r>
            <a:endParaRPr lang="en-US" altLang="ko-KR" sz="2000" dirty="0"/>
          </a:p>
          <a:p>
            <a:pPr lvl="1"/>
            <a:r>
              <a:rPr lang="en-US" altLang="ko-KR" sz="2000" dirty="0"/>
              <a:t>Matplotlib</a:t>
            </a:r>
            <a:r>
              <a:rPr lang="ko-KR" altLang="en-US" sz="2000" dirty="0"/>
              <a:t>으로</a:t>
            </a:r>
            <a:r>
              <a:rPr lang="en-US" altLang="ko-KR" sz="2000" dirty="0"/>
              <a:t> </a:t>
            </a:r>
            <a:r>
              <a:rPr lang="ko-KR" altLang="en-US" sz="2000" dirty="0"/>
              <a:t>시각화 틀 잡고 시각화 수행</a:t>
            </a:r>
            <a:endParaRPr lang="en-US" altLang="ko-KR" sz="2000" dirty="0"/>
          </a:p>
          <a:p>
            <a:pPr lvl="1"/>
            <a:r>
              <a:rPr lang="en-US" altLang="ko-KR" sz="2000" dirty="0"/>
              <a:t>Seaborn</a:t>
            </a:r>
            <a:r>
              <a:rPr lang="ko-KR" altLang="en-US" sz="2000" dirty="0"/>
              <a:t>이 유리한 그림은 </a:t>
            </a:r>
            <a:r>
              <a:rPr lang="en-US" altLang="ko-KR" sz="2000" dirty="0"/>
              <a:t>Seaborn</a:t>
            </a:r>
            <a:r>
              <a:rPr lang="ko-KR" altLang="en-US" sz="2000" dirty="0"/>
              <a:t>으로 구현</a:t>
            </a:r>
            <a:endParaRPr lang="en-US" altLang="ko-KR" sz="2000" dirty="0"/>
          </a:p>
          <a:p>
            <a:pPr lvl="1"/>
            <a:endParaRPr lang="ko-KR" altLang="en-US" sz="2000" dirty="0"/>
          </a:p>
        </p:txBody>
      </p:sp>
      <p:pic>
        <p:nvPicPr>
          <p:cNvPr id="18" name="그림 17">
            <a:extLst>
              <a:ext uri="{FF2B5EF4-FFF2-40B4-BE49-F238E27FC236}">
                <a16:creationId xmlns:a16="http://schemas.microsoft.com/office/drawing/2014/main" id="{4DA54D5B-3F4B-44CC-9875-66E05EBB97D3}"/>
              </a:ext>
            </a:extLst>
          </p:cNvPr>
          <p:cNvPicPr>
            <a:picLocks noChangeAspect="1"/>
          </p:cNvPicPr>
          <p:nvPr/>
        </p:nvPicPr>
        <p:blipFill rotWithShape="1">
          <a:blip r:embed="rId2"/>
          <a:srcRect l="14187" r="14187"/>
          <a:stretch/>
        </p:blipFill>
        <p:spPr>
          <a:xfrm>
            <a:off x="1671782" y="3431675"/>
            <a:ext cx="8848436" cy="3061200"/>
          </a:xfrm>
          <a:prstGeom prst="rect">
            <a:avLst/>
          </a:prstGeom>
        </p:spPr>
      </p:pic>
    </p:spTree>
    <p:extLst>
      <p:ext uri="{BB962C8B-B14F-4D97-AF65-F5344CB8AC3E}">
        <p14:creationId xmlns:p14="http://schemas.microsoft.com/office/powerpoint/2010/main" val="314200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a:extLst>
              <a:ext uri="{FF2B5EF4-FFF2-40B4-BE49-F238E27FC236}">
                <a16:creationId xmlns:a16="http://schemas.microsoft.com/office/drawing/2014/main" id="{41FE428B-FB09-4E15-9C8A-75428D914968}"/>
              </a:ext>
            </a:extLst>
          </p:cNvPr>
          <p:cNvSpPr>
            <a:spLocks noGrp="1"/>
          </p:cNvSpPr>
          <p:nvPr>
            <p:ph type="ctrTitle"/>
          </p:nvPr>
        </p:nvSpPr>
        <p:spPr/>
        <p:txBody>
          <a:bodyPr/>
          <a:lstStyle/>
          <a:p>
            <a:r>
              <a:rPr lang="en-US" altLang="ko-KR" dirty="0">
                <a:solidFill>
                  <a:srgbClr val="C5BDE5"/>
                </a:solidFill>
              </a:rPr>
              <a:t>Part II. </a:t>
            </a:r>
            <a:r>
              <a:rPr lang="en-US" altLang="ko-KR" dirty="0">
                <a:solidFill>
                  <a:srgbClr val="8373C7"/>
                </a:solidFill>
              </a:rPr>
              <a:t>Python </a:t>
            </a:r>
            <a:r>
              <a:rPr lang="ko-KR" altLang="en-US" dirty="0">
                <a:solidFill>
                  <a:srgbClr val="8373C7"/>
                </a:solidFill>
              </a:rPr>
              <a:t>시각화 실습</a:t>
            </a:r>
          </a:p>
        </p:txBody>
      </p:sp>
      <p:sp>
        <p:nvSpPr>
          <p:cNvPr id="2" name="직사각형 1">
            <a:extLst>
              <a:ext uri="{FF2B5EF4-FFF2-40B4-BE49-F238E27FC236}">
                <a16:creationId xmlns:a16="http://schemas.microsoft.com/office/drawing/2014/main" id="{034558FD-9C13-41F9-A79A-CA19A6D49F1D}"/>
              </a:ext>
            </a:extLst>
          </p:cNvPr>
          <p:cNvSpPr/>
          <p:nvPr/>
        </p:nvSpPr>
        <p:spPr>
          <a:xfrm>
            <a:off x="4229143" y="3743098"/>
            <a:ext cx="3733714" cy="523220"/>
          </a:xfrm>
          <a:prstGeom prst="rect">
            <a:avLst/>
          </a:prstGeom>
        </p:spPr>
        <p:txBody>
          <a:bodyPr wrap="none">
            <a:spAutoFit/>
          </a:bodyPr>
          <a:lstStyle/>
          <a:p>
            <a:r>
              <a:rPr lang="ko-KR" altLang="en-US" sz="2800" dirty="0">
                <a:hlinkClick r:id="rId2"/>
              </a:rPr>
              <a:t>https://bit.ly/3ezUoZJ</a:t>
            </a:r>
            <a:endParaRPr lang="ko-KR" altLang="en-US" sz="2800" dirty="0"/>
          </a:p>
        </p:txBody>
      </p:sp>
    </p:spTree>
    <p:extLst>
      <p:ext uri="{BB962C8B-B14F-4D97-AF65-F5344CB8AC3E}">
        <p14:creationId xmlns:p14="http://schemas.microsoft.com/office/powerpoint/2010/main" val="102959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903F506-35E0-4D18-B288-6343D256162B}"/>
              </a:ext>
            </a:extLst>
          </p:cNvPr>
          <p:cNvSpPr>
            <a:spLocks noGrp="1"/>
          </p:cNvSpPr>
          <p:nvPr>
            <p:ph type="title"/>
          </p:nvPr>
        </p:nvSpPr>
        <p:spPr>
          <a:xfrm>
            <a:off x="838199" y="365125"/>
            <a:ext cx="11289145" cy="842573"/>
          </a:xfrm>
        </p:spPr>
        <p:txBody>
          <a:bodyPr>
            <a:normAutofit fontScale="90000"/>
          </a:bodyPr>
          <a:lstStyle/>
          <a:p>
            <a:r>
              <a:rPr lang="en-US" altLang="ko-KR" dirty="0"/>
              <a:t>Google </a:t>
            </a:r>
            <a:r>
              <a:rPr lang="en-US" altLang="ko-KR" dirty="0" err="1"/>
              <a:t>Colab</a:t>
            </a:r>
            <a:r>
              <a:rPr lang="en-US" altLang="ko-KR" dirty="0"/>
              <a:t> </a:t>
            </a:r>
            <a:r>
              <a:rPr lang="en-US" altLang="ko-KR" sz="3600" dirty="0">
                <a:solidFill>
                  <a:srgbClr val="C5BDE5"/>
                </a:solidFill>
              </a:rPr>
              <a:t>https://colab.research.google.com/</a:t>
            </a:r>
            <a:endParaRPr lang="ko-KR" altLang="en-US" sz="3600" dirty="0">
              <a:solidFill>
                <a:srgbClr val="C5BDE5"/>
              </a:solidFill>
            </a:endParaRPr>
          </a:p>
        </p:txBody>
      </p:sp>
      <p:sp>
        <p:nvSpPr>
          <p:cNvPr id="3" name="내용 개체 틀 2">
            <a:extLst>
              <a:ext uri="{FF2B5EF4-FFF2-40B4-BE49-F238E27FC236}">
                <a16:creationId xmlns:a16="http://schemas.microsoft.com/office/drawing/2014/main" id="{28F1C0D9-DD09-464F-BAF4-F945E63FA6C0}"/>
              </a:ext>
            </a:extLst>
          </p:cNvPr>
          <p:cNvSpPr>
            <a:spLocks noGrp="1"/>
          </p:cNvSpPr>
          <p:nvPr>
            <p:ph idx="1"/>
          </p:nvPr>
        </p:nvSpPr>
        <p:spPr/>
        <p:txBody>
          <a:bodyPr>
            <a:normAutofit/>
          </a:bodyPr>
          <a:lstStyle/>
          <a:p>
            <a:r>
              <a:rPr lang="ko-KR" altLang="en-US" sz="2400" dirty="0"/>
              <a:t>구글 제공 무료 클라우드 컴퓨팅 환경</a:t>
            </a:r>
            <a:endParaRPr lang="en-US" altLang="ko-KR" sz="2400" dirty="0"/>
          </a:p>
          <a:p>
            <a:pPr lvl="1"/>
            <a:endParaRPr lang="en-US" altLang="ko-KR" sz="1100" dirty="0"/>
          </a:p>
          <a:p>
            <a:pPr lvl="1"/>
            <a:r>
              <a:rPr lang="en-US" altLang="ko-KR" sz="2000" dirty="0"/>
              <a:t>Google Drive </a:t>
            </a:r>
            <a:r>
              <a:rPr lang="ko-KR" altLang="en-US" sz="2000" dirty="0"/>
              <a:t>연동</a:t>
            </a:r>
            <a:r>
              <a:rPr lang="en-US" altLang="ko-KR" sz="2000" dirty="0"/>
              <a:t>, GPU/TPU </a:t>
            </a:r>
            <a:r>
              <a:rPr lang="ko-KR" altLang="en-US" sz="2000" dirty="0"/>
              <a:t>제공</a:t>
            </a:r>
            <a:endParaRPr lang="en-US" altLang="ko-KR" sz="2000" dirty="0"/>
          </a:p>
          <a:p>
            <a:pPr lvl="1"/>
            <a:r>
              <a:rPr lang="en-US" altLang="ko-KR" sz="2000" dirty="0"/>
              <a:t>Google </a:t>
            </a:r>
            <a:r>
              <a:rPr lang="en-US" altLang="ko-KR" sz="2000" dirty="0" err="1"/>
              <a:t>Colab</a:t>
            </a:r>
            <a:r>
              <a:rPr lang="en-US" altLang="ko-KR" sz="2000" dirty="0"/>
              <a:t> </a:t>
            </a:r>
            <a:r>
              <a:rPr lang="ko-KR" altLang="en-US" sz="2000" dirty="0"/>
              <a:t>사용법</a:t>
            </a:r>
            <a:r>
              <a:rPr lang="en-US" altLang="ko-KR" sz="2000" dirty="0"/>
              <a:t>: </a:t>
            </a:r>
            <a:r>
              <a:rPr lang="en-US" altLang="ko-KR" sz="2000" dirty="0">
                <a:hlinkClick r:id="rId3"/>
              </a:rPr>
              <a:t>https://velog.io/@s6820w/colab1</a:t>
            </a:r>
            <a:endParaRPr lang="en-US" altLang="ko-KR" sz="2000" dirty="0"/>
          </a:p>
          <a:p>
            <a:pPr lvl="1"/>
            <a:r>
              <a:rPr lang="ko-KR" altLang="en-US" sz="2000" dirty="0"/>
              <a:t>기본 라이브러리 설치됨</a:t>
            </a:r>
            <a:r>
              <a:rPr lang="en-US" altLang="ko-KR" sz="2000" dirty="0"/>
              <a:t>: </a:t>
            </a:r>
            <a:r>
              <a:rPr lang="en-US" altLang="ko-KR" sz="2000" dirty="0" err="1">
                <a:solidFill>
                  <a:schemeClr val="bg1">
                    <a:lumMod val="50000"/>
                  </a:schemeClr>
                </a:solidFill>
              </a:rPr>
              <a:t>numpy</a:t>
            </a:r>
            <a:r>
              <a:rPr lang="en-US" altLang="ko-KR" sz="2000" dirty="0">
                <a:solidFill>
                  <a:schemeClr val="bg1">
                    <a:lumMod val="50000"/>
                  </a:schemeClr>
                </a:solidFill>
              </a:rPr>
              <a:t>, matplotlib, </a:t>
            </a:r>
            <a:r>
              <a:rPr lang="en-US" altLang="ko-KR" sz="2000" dirty="0" err="1">
                <a:solidFill>
                  <a:schemeClr val="bg1">
                    <a:lumMod val="50000"/>
                  </a:schemeClr>
                </a:solidFill>
              </a:rPr>
              <a:t>tensorflow</a:t>
            </a:r>
            <a:r>
              <a:rPr lang="en-US" altLang="ko-KR" sz="2000" dirty="0">
                <a:solidFill>
                  <a:schemeClr val="bg1">
                    <a:lumMod val="50000"/>
                  </a:schemeClr>
                </a:solidFill>
              </a:rPr>
              <a:t>, </a:t>
            </a:r>
            <a:r>
              <a:rPr lang="en-US" altLang="ko-KR" sz="2000" dirty="0" err="1">
                <a:solidFill>
                  <a:schemeClr val="bg1">
                    <a:lumMod val="50000"/>
                  </a:schemeClr>
                </a:solidFill>
              </a:rPr>
              <a:t>pytorch</a:t>
            </a:r>
            <a:r>
              <a:rPr lang="en-US" altLang="ko-KR" sz="2000" dirty="0">
                <a:solidFill>
                  <a:schemeClr val="bg1">
                    <a:lumMod val="50000"/>
                  </a:schemeClr>
                </a:solidFill>
              </a:rPr>
              <a:t> </a:t>
            </a:r>
            <a:r>
              <a:rPr lang="ko-KR" altLang="en-US" sz="2000" dirty="0">
                <a:solidFill>
                  <a:schemeClr val="bg1">
                    <a:lumMod val="50000"/>
                  </a:schemeClr>
                </a:solidFill>
              </a:rPr>
              <a:t>등</a:t>
            </a:r>
            <a:endParaRPr lang="en-US" altLang="ko-KR" sz="2000" dirty="0">
              <a:solidFill>
                <a:schemeClr val="bg1">
                  <a:lumMod val="50000"/>
                </a:schemeClr>
              </a:solidFill>
            </a:endParaRPr>
          </a:p>
          <a:p>
            <a:pPr lvl="1"/>
            <a:r>
              <a:rPr lang="ko-KR" altLang="en-US" sz="2000" dirty="0"/>
              <a:t>실습코드</a:t>
            </a:r>
            <a:r>
              <a:rPr lang="en-US" altLang="ko-KR" sz="2000" dirty="0"/>
              <a:t>: </a:t>
            </a:r>
            <a:r>
              <a:rPr lang="ko-KR" altLang="en-US" sz="2000" dirty="0">
                <a:hlinkClick r:id="rId4"/>
              </a:rPr>
              <a:t>https://bit.ly/3ezUoZJ</a:t>
            </a:r>
            <a:endParaRPr lang="en-US" altLang="ko-KR" sz="2000" dirty="0"/>
          </a:p>
          <a:p>
            <a:pPr lvl="1"/>
            <a:endParaRPr lang="ko-KR" altLang="en-US" sz="2000" dirty="0"/>
          </a:p>
        </p:txBody>
      </p:sp>
      <p:pic>
        <p:nvPicPr>
          <p:cNvPr id="5" name="그림 4">
            <a:extLst>
              <a:ext uri="{FF2B5EF4-FFF2-40B4-BE49-F238E27FC236}">
                <a16:creationId xmlns:a16="http://schemas.microsoft.com/office/drawing/2014/main" id="{D8DB8A71-CCA4-4DD0-864C-4A9E6EA92B58}"/>
              </a:ext>
            </a:extLst>
          </p:cNvPr>
          <p:cNvPicPr>
            <a:picLocks noChangeAspect="1"/>
          </p:cNvPicPr>
          <p:nvPr/>
        </p:nvPicPr>
        <p:blipFill rotWithShape="1">
          <a:blip r:embed="rId5"/>
          <a:srcRect b="56756"/>
          <a:stretch/>
        </p:blipFill>
        <p:spPr>
          <a:xfrm>
            <a:off x="0" y="4002048"/>
            <a:ext cx="12192000" cy="2855951"/>
          </a:xfrm>
          <a:prstGeom prst="rect">
            <a:avLst/>
          </a:prstGeom>
        </p:spPr>
      </p:pic>
      <p:pic>
        <p:nvPicPr>
          <p:cNvPr id="6" name="그림 5">
            <a:extLst>
              <a:ext uri="{FF2B5EF4-FFF2-40B4-BE49-F238E27FC236}">
                <a16:creationId xmlns:a16="http://schemas.microsoft.com/office/drawing/2014/main" id="{0493FACC-A0C2-45AC-ADFD-7E06F2C6568C}"/>
              </a:ext>
            </a:extLst>
          </p:cNvPr>
          <p:cNvPicPr>
            <a:picLocks noChangeAspect="1"/>
          </p:cNvPicPr>
          <p:nvPr/>
        </p:nvPicPr>
        <p:blipFill>
          <a:blip r:embed="rId6"/>
          <a:stretch>
            <a:fillRect/>
          </a:stretch>
        </p:blipFill>
        <p:spPr>
          <a:xfrm>
            <a:off x="7065818" y="1319842"/>
            <a:ext cx="5061527" cy="1275221"/>
          </a:xfrm>
          <a:prstGeom prst="rect">
            <a:avLst/>
          </a:prstGeom>
        </p:spPr>
      </p:pic>
      <p:sp>
        <p:nvSpPr>
          <p:cNvPr id="7" name="직사각형 6">
            <a:extLst>
              <a:ext uri="{FF2B5EF4-FFF2-40B4-BE49-F238E27FC236}">
                <a16:creationId xmlns:a16="http://schemas.microsoft.com/office/drawing/2014/main" id="{345C23C7-90E9-471D-96E6-E592B9A61333}"/>
              </a:ext>
            </a:extLst>
          </p:cNvPr>
          <p:cNvSpPr/>
          <p:nvPr/>
        </p:nvSpPr>
        <p:spPr>
          <a:xfrm>
            <a:off x="969818" y="1834341"/>
            <a:ext cx="6096000" cy="246221"/>
          </a:xfrm>
          <a:prstGeom prst="rect">
            <a:avLst/>
          </a:prstGeom>
        </p:spPr>
        <p:txBody>
          <a:bodyPr>
            <a:spAutoFit/>
          </a:bodyPr>
          <a:lstStyle/>
          <a:p>
            <a:r>
              <a:rPr lang="ko-KR" altLang="en-US" sz="1000" dirty="0">
                <a:solidFill>
                  <a:schemeClr val="bg1">
                    <a:lumMod val="50000"/>
                  </a:schemeClr>
                </a:solidFill>
              </a:rPr>
              <a:t>https://www.analyticsvidhya.com/blog/2020/03/google-colab-machine-learning-deep-learning/</a:t>
            </a:r>
          </a:p>
        </p:txBody>
      </p:sp>
    </p:spTree>
    <p:extLst>
      <p:ext uri="{BB962C8B-B14F-4D97-AF65-F5344CB8AC3E}">
        <p14:creationId xmlns:p14="http://schemas.microsoft.com/office/powerpoint/2010/main" val="326466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402CD89-50AC-48EE-A4EC-50D2E70BE368}"/>
              </a:ext>
            </a:extLst>
          </p:cNvPr>
          <p:cNvSpPr>
            <a:spLocks noGrp="1"/>
          </p:cNvSpPr>
          <p:nvPr>
            <p:ph type="title"/>
          </p:nvPr>
        </p:nvSpPr>
        <p:spPr/>
        <p:txBody>
          <a:bodyPr/>
          <a:lstStyle/>
          <a:p>
            <a:r>
              <a:rPr lang="ko-KR" altLang="en-US" dirty="0">
                <a:solidFill>
                  <a:srgbClr val="C5BDE5"/>
                </a:solidFill>
              </a:rPr>
              <a:t>예제 환경 설정 </a:t>
            </a:r>
            <a:r>
              <a:rPr lang="en-US" altLang="ko-KR" dirty="0">
                <a:solidFill>
                  <a:srgbClr val="C5BDE5"/>
                </a:solidFill>
              </a:rPr>
              <a:t>1.</a:t>
            </a:r>
            <a:r>
              <a:rPr lang="en-US" altLang="ko-KR" dirty="0"/>
              <a:t> matplotlib </a:t>
            </a:r>
            <a:r>
              <a:rPr lang="ko-KR" altLang="en-US" dirty="0"/>
              <a:t>버전업</a:t>
            </a:r>
            <a:r>
              <a:rPr lang="en-US" altLang="ko-KR" dirty="0"/>
              <a:t>, </a:t>
            </a:r>
            <a:r>
              <a:rPr lang="ko-KR" altLang="en-US" dirty="0"/>
              <a:t>한글</a:t>
            </a:r>
          </a:p>
        </p:txBody>
      </p:sp>
      <p:sp>
        <p:nvSpPr>
          <p:cNvPr id="3" name="내용 개체 틀 2">
            <a:extLst>
              <a:ext uri="{FF2B5EF4-FFF2-40B4-BE49-F238E27FC236}">
                <a16:creationId xmlns:a16="http://schemas.microsoft.com/office/drawing/2014/main" id="{7F34AC22-A05E-480E-9BB7-71626D570610}"/>
              </a:ext>
            </a:extLst>
          </p:cNvPr>
          <p:cNvSpPr>
            <a:spLocks noGrp="1"/>
          </p:cNvSpPr>
          <p:nvPr>
            <p:ph idx="1"/>
          </p:nvPr>
        </p:nvSpPr>
        <p:spPr/>
        <p:txBody>
          <a:bodyPr>
            <a:normAutofit/>
          </a:bodyPr>
          <a:lstStyle/>
          <a:p>
            <a:r>
              <a:rPr lang="ko-KR" altLang="en-US" sz="2400" dirty="0"/>
              <a:t>①첫 두 셀의 </a:t>
            </a:r>
            <a:r>
              <a:rPr lang="en-US" altLang="ko-KR" sz="2400" dirty="0"/>
              <a:t>#</a:t>
            </a:r>
            <a:r>
              <a:rPr lang="ko-KR" altLang="en-US" sz="2400" dirty="0"/>
              <a:t>를 삭제하고 실행</a:t>
            </a:r>
            <a:r>
              <a:rPr lang="en-US" altLang="ko-KR" sz="2400" dirty="0"/>
              <a:t>, </a:t>
            </a:r>
            <a:r>
              <a:rPr lang="ko-KR" altLang="en-US" sz="2400" dirty="0"/>
              <a:t>②다시 </a:t>
            </a:r>
            <a:r>
              <a:rPr lang="ko-KR" altLang="en-US" sz="2400" dirty="0" err="1"/>
              <a:t>주석처리하고</a:t>
            </a:r>
            <a:r>
              <a:rPr lang="ko-KR" altLang="en-US" sz="2400" dirty="0"/>
              <a:t> ③런타임 다시 시작</a:t>
            </a:r>
            <a:endParaRPr lang="en-US" altLang="ko-KR" sz="2400" dirty="0"/>
          </a:p>
          <a:p>
            <a:pPr lvl="1"/>
            <a:r>
              <a:rPr lang="en-US" altLang="ko-KR" sz="2000" b="1" dirty="0"/>
              <a:t># :</a:t>
            </a:r>
            <a:r>
              <a:rPr lang="en-US" altLang="ko-KR" sz="2000" dirty="0"/>
              <a:t> </a:t>
            </a:r>
            <a:r>
              <a:rPr lang="ko-KR" altLang="en-US" sz="2000" dirty="0"/>
              <a:t>주석 처리</a:t>
            </a:r>
            <a:r>
              <a:rPr lang="en-US" altLang="ko-KR" sz="2000" dirty="0"/>
              <a:t>. </a:t>
            </a:r>
          </a:p>
          <a:p>
            <a:pPr lvl="1"/>
            <a:r>
              <a:rPr lang="en-US" altLang="ko-KR" sz="2000" b="1" dirty="0"/>
              <a:t># </a:t>
            </a:r>
            <a:r>
              <a:rPr lang="ko-KR" altLang="en-US" sz="2000" b="1" dirty="0"/>
              <a:t>추가</a:t>
            </a:r>
            <a:r>
              <a:rPr lang="en-US" altLang="ko-KR" sz="2000" b="1" dirty="0"/>
              <a:t>/</a:t>
            </a:r>
            <a:r>
              <a:rPr lang="ko-KR" altLang="en-US" sz="2000" b="1" dirty="0"/>
              <a:t>삭제 단축키 </a:t>
            </a:r>
            <a:r>
              <a:rPr lang="en-US" altLang="ko-KR" sz="2000" b="1" dirty="0"/>
              <a:t>:</a:t>
            </a:r>
            <a:r>
              <a:rPr lang="en-US" altLang="ko-KR" sz="2000" dirty="0"/>
              <a:t> Ctrl + /</a:t>
            </a:r>
          </a:p>
          <a:p>
            <a:pPr lvl="1"/>
            <a:endParaRPr lang="en-US" altLang="ko-KR" sz="2000" dirty="0"/>
          </a:p>
          <a:p>
            <a:pPr marL="457200" indent="-457200">
              <a:buAutoNum type="arabicPeriod"/>
            </a:pPr>
            <a:r>
              <a:rPr lang="en-US" altLang="ko-KR" sz="2400" b="1" dirty="0"/>
              <a:t>Matplotlib </a:t>
            </a:r>
            <a:r>
              <a:rPr lang="ko-KR" altLang="en-US" sz="2400" b="1" dirty="0"/>
              <a:t>버전 업데이트 </a:t>
            </a:r>
            <a:r>
              <a:rPr lang="en-US" altLang="ko-KR" sz="2400" b="1" dirty="0"/>
              <a:t>(v3.4.1)</a:t>
            </a:r>
          </a:p>
          <a:p>
            <a:pPr marL="457200" indent="-457200">
              <a:buAutoNum type="arabicPeriod"/>
            </a:pPr>
            <a:endParaRPr lang="en-US" altLang="ko-KR" sz="2400" b="1" dirty="0"/>
          </a:p>
          <a:p>
            <a:pPr marL="457200" indent="-457200">
              <a:buAutoNum type="arabicPeriod"/>
            </a:pPr>
            <a:endParaRPr lang="en-US" altLang="ko-KR" sz="2400" b="1" dirty="0"/>
          </a:p>
          <a:p>
            <a:pPr marL="457200" indent="-457200">
              <a:buAutoNum type="arabicPeriod"/>
            </a:pPr>
            <a:r>
              <a:rPr lang="en-US" altLang="ko-KR" sz="2400" b="1" dirty="0"/>
              <a:t>Matplotlib </a:t>
            </a:r>
            <a:r>
              <a:rPr lang="ko-KR" altLang="en-US" sz="2400" b="1" dirty="0"/>
              <a:t>한글 폰트 설치</a:t>
            </a:r>
          </a:p>
        </p:txBody>
      </p:sp>
      <p:pic>
        <p:nvPicPr>
          <p:cNvPr id="5" name="그림 4">
            <a:extLst>
              <a:ext uri="{FF2B5EF4-FFF2-40B4-BE49-F238E27FC236}">
                <a16:creationId xmlns:a16="http://schemas.microsoft.com/office/drawing/2014/main" id="{070923EA-D6E5-47B9-B0E1-3DC66D30E659}"/>
              </a:ext>
            </a:extLst>
          </p:cNvPr>
          <p:cNvPicPr>
            <a:picLocks noChangeAspect="1"/>
          </p:cNvPicPr>
          <p:nvPr/>
        </p:nvPicPr>
        <p:blipFill rotWithShape="1">
          <a:blip r:embed="rId2"/>
          <a:srcRect t="30384" b="53938"/>
          <a:stretch/>
        </p:blipFill>
        <p:spPr>
          <a:xfrm>
            <a:off x="0" y="3592089"/>
            <a:ext cx="12192000" cy="1035329"/>
          </a:xfrm>
          <a:prstGeom prst="rect">
            <a:avLst/>
          </a:prstGeom>
        </p:spPr>
      </p:pic>
      <p:pic>
        <p:nvPicPr>
          <p:cNvPr id="7" name="그림 6">
            <a:extLst>
              <a:ext uri="{FF2B5EF4-FFF2-40B4-BE49-F238E27FC236}">
                <a16:creationId xmlns:a16="http://schemas.microsoft.com/office/drawing/2014/main" id="{0E00EE36-36FB-4363-A5F9-0984E2D7E0E9}"/>
              </a:ext>
            </a:extLst>
          </p:cNvPr>
          <p:cNvPicPr>
            <a:picLocks noChangeAspect="1"/>
          </p:cNvPicPr>
          <p:nvPr/>
        </p:nvPicPr>
        <p:blipFill rotWithShape="1">
          <a:blip r:embed="rId3"/>
          <a:srcRect t="51224" b="30735"/>
          <a:stretch/>
        </p:blipFill>
        <p:spPr>
          <a:xfrm>
            <a:off x="0" y="5489912"/>
            <a:ext cx="12192000" cy="1191491"/>
          </a:xfrm>
          <a:prstGeom prst="rect">
            <a:avLst/>
          </a:prstGeom>
        </p:spPr>
      </p:pic>
    </p:spTree>
    <p:extLst>
      <p:ext uri="{BB962C8B-B14F-4D97-AF65-F5344CB8AC3E}">
        <p14:creationId xmlns:p14="http://schemas.microsoft.com/office/powerpoint/2010/main" val="230433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402CD89-50AC-48EE-A4EC-50D2E70BE368}"/>
              </a:ext>
            </a:extLst>
          </p:cNvPr>
          <p:cNvSpPr>
            <a:spLocks noGrp="1"/>
          </p:cNvSpPr>
          <p:nvPr>
            <p:ph type="title"/>
          </p:nvPr>
        </p:nvSpPr>
        <p:spPr/>
        <p:txBody>
          <a:bodyPr/>
          <a:lstStyle/>
          <a:p>
            <a:r>
              <a:rPr lang="ko-KR" altLang="en-US" dirty="0">
                <a:solidFill>
                  <a:srgbClr val="C5BDE5"/>
                </a:solidFill>
              </a:rPr>
              <a:t>예제 환경 설정 </a:t>
            </a:r>
            <a:r>
              <a:rPr lang="en-US" altLang="ko-KR" dirty="0">
                <a:solidFill>
                  <a:srgbClr val="C5BDE5"/>
                </a:solidFill>
              </a:rPr>
              <a:t>2.</a:t>
            </a:r>
            <a:r>
              <a:rPr lang="en-US" altLang="ko-KR" dirty="0"/>
              <a:t> import libraries</a:t>
            </a:r>
            <a:endParaRPr lang="ko-KR" altLang="en-US" dirty="0"/>
          </a:p>
        </p:txBody>
      </p:sp>
      <p:sp>
        <p:nvSpPr>
          <p:cNvPr id="3" name="내용 개체 틀 2">
            <a:extLst>
              <a:ext uri="{FF2B5EF4-FFF2-40B4-BE49-F238E27FC236}">
                <a16:creationId xmlns:a16="http://schemas.microsoft.com/office/drawing/2014/main" id="{7F34AC22-A05E-480E-9BB7-71626D570610}"/>
              </a:ext>
            </a:extLst>
          </p:cNvPr>
          <p:cNvSpPr>
            <a:spLocks noGrp="1"/>
          </p:cNvSpPr>
          <p:nvPr>
            <p:ph idx="1"/>
          </p:nvPr>
        </p:nvSpPr>
        <p:spPr>
          <a:xfrm>
            <a:off x="838200" y="1319842"/>
            <a:ext cx="10515600" cy="5302631"/>
          </a:xfrm>
        </p:spPr>
        <p:txBody>
          <a:bodyPr>
            <a:normAutofit/>
          </a:bodyPr>
          <a:lstStyle/>
          <a:p>
            <a:r>
              <a:rPr lang="en-US" altLang="ko-KR" sz="2400" dirty="0"/>
              <a:t>Library : </a:t>
            </a:r>
            <a:r>
              <a:rPr lang="ko-KR" altLang="en-US" sz="2400" dirty="0"/>
              <a:t>자주 사용하는 기능을 미리 개발하여 </a:t>
            </a:r>
            <a:r>
              <a:rPr lang="ko-KR" altLang="en-US" sz="2400" dirty="0" err="1"/>
              <a:t>모아놓은</a:t>
            </a:r>
            <a:r>
              <a:rPr lang="ko-KR" altLang="en-US" sz="2400" dirty="0"/>
              <a:t> 것</a:t>
            </a:r>
            <a:endParaRPr lang="en-US" altLang="ko-KR" sz="2400" dirty="0"/>
          </a:p>
          <a:p>
            <a:r>
              <a:rPr lang="en-US" altLang="ko-KR" sz="2400" dirty="0"/>
              <a:t>Import : </a:t>
            </a:r>
            <a:r>
              <a:rPr lang="ko-KR" altLang="en-US" sz="2400" dirty="0"/>
              <a:t>만들어 놓은 </a:t>
            </a:r>
            <a:r>
              <a:rPr lang="en-US" altLang="ko-KR" sz="2400" dirty="0"/>
              <a:t>library</a:t>
            </a:r>
            <a:r>
              <a:rPr lang="ko-KR" altLang="en-US" sz="2400" dirty="0"/>
              <a:t>를 내 코드에 사용하기 위해 가져오는 행위</a:t>
            </a:r>
            <a:endParaRPr lang="en-US" altLang="ko-KR" sz="2400" dirty="0"/>
          </a:p>
          <a:p>
            <a:pPr lvl="1"/>
            <a:endParaRPr lang="en-US" altLang="ko-KR" sz="2000" dirty="0"/>
          </a:p>
          <a:p>
            <a:pPr lvl="1"/>
            <a:endParaRPr lang="en-US" altLang="ko-KR" sz="2000" dirty="0"/>
          </a:p>
          <a:p>
            <a:pPr lvl="1"/>
            <a:endParaRPr lang="en-US" altLang="ko-KR" sz="2000" dirty="0"/>
          </a:p>
          <a:p>
            <a:pPr lvl="1"/>
            <a:endParaRPr lang="en-US" altLang="ko-KR" sz="2000" dirty="0"/>
          </a:p>
          <a:p>
            <a:pPr marL="457200" indent="-457200">
              <a:buAutoNum type="arabicPeriod"/>
            </a:pPr>
            <a:r>
              <a:rPr lang="en-US" altLang="ko-KR" sz="2400" b="1" dirty="0"/>
              <a:t>import matplotlib, seaborn, </a:t>
            </a:r>
            <a:r>
              <a:rPr lang="en-US" altLang="ko-KR" sz="2400" b="1" dirty="0" err="1"/>
              <a:t>numpy</a:t>
            </a:r>
            <a:endParaRPr lang="en-US" altLang="ko-KR" sz="2400" b="1" dirty="0"/>
          </a:p>
          <a:p>
            <a:pPr lvl="1"/>
            <a:r>
              <a:rPr lang="en-US" altLang="ko-KR" sz="2000" b="1" dirty="0" err="1"/>
              <a:t>matlotlib</a:t>
            </a:r>
            <a:r>
              <a:rPr lang="en-US" altLang="ko-KR" sz="2000" b="1" dirty="0"/>
              <a:t>, seaborn : </a:t>
            </a:r>
            <a:r>
              <a:rPr lang="ko-KR" altLang="en-US" sz="2000" b="1" dirty="0">
                <a:solidFill>
                  <a:schemeClr val="bg1">
                    <a:lumMod val="50000"/>
                  </a:schemeClr>
                </a:solidFill>
              </a:rPr>
              <a:t>시각화</a:t>
            </a:r>
            <a:endParaRPr lang="en-US" altLang="ko-KR" sz="2000" b="1" dirty="0">
              <a:solidFill>
                <a:schemeClr val="bg1">
                  <a:lumMod val="50000"/>
                </a:schemeClr>
              </a:solidFill>
            </a:endParaRPr>
          </a:p>
          <a:p>
            <a:pPr lvl="1"/>
            <a:r>
              <a:rPr lang="en-US" altLang="ko-KR" sz="2000" b="1" dirty="0" err="1"/>
              <a:t>numpy</a:t>
            </a:r>
            <a:r>
              <a:rPr lang="en-US" altLang="ko-KR" sz="2000" b="1" dirty="0"/>
              <a:t> : </a:t>
            </a:r>
            <a:r>
              <a:rPr lang="ko-KR" altLang="en-US" sz="2000" b="1" dirty="0">
                <a:solidFill>
                  <a:schemeClr val="bg1">
                    <a:lumMod val="50000"/>
                  </a:schemeClr>
                </a:solidFill>
              </a:rPr>
              <a:t>배열</a:t>
            </a:r>
            <a:r>
              <a:rPr lang="en-US" altLang="ko-KR" sz="2000" b="1" dirty="0">
                <a:solidFill>
                  <a:schemeClr val="bg1">
                    <a:lumMod val="50000"/>
                  </a:schemeClr>
                </a:solidFill>
              </a:rPr>
              <a:t>(array, matrix) </a:t>
            </a:r>
            <a:r>
              <a:rPr lang="ko-KR" altLang="en-US" sz="2000" b="1" dirty="0">
                <a:solidFill>
                  <a:schemeClr val="bg1">
                    <a:lumMod val="50000"/>
                  </a:schemeClr>
                </a:solidFill>
              </a:rPr>
              <a:t>처리 및 수치해석 </a:t>
            </a:r>
            <a:endParaRPr lang="en-US" altLang="ko-KR" sz="2000" b="1" dirty="0">
              <a:solidFill>
                <a:schemeClr val="bg1">
                  <a:lumMod val="50000"/>
                </a:schemeClr>
              </a:solidFill>
            </a:endParaRPr>
          </a:p>
          <a:p>
            <a:pPr marL="457200" indent="-457200">
              <a:buAutoNum type="arabicPeriod"/>
            </a:pPr>
            <a:r>
              <a:rPr lang="en-US" altLang="ko-KR" sz="2400" b="1" dirty="0"/>
              <a:t>import A as B</a:t>
            </a:r>
          </a:p>
          <a:p>
            <a:pPr lvl="1"/>
            <a:r>
              <a:rPr lang="en-US" altLang="ko-KR" sz="2000" b="1" dirty="0"/>
              <a:t>A</a:t>
            </a:r>
            <a:r>
              <a:rPr lang="ko-KR" altLang="en-US" sz="2000" b="1" dirty="0"/>
              <a:t>를 </a:t>
            </a:r>
            <a:r>
              <a:rPr lang="en-US" altLang="ko-KR" sz="2000" b="1" dirty="0"/>
              <a:t>import</a:t>
            </a:r>
            <a:r>
              <a:rPr lang="ko-KR" altLang="en-US" sz="2000" b="1" dirty="0"/>
              <a:t>하면서 </a:t>
            </a:r>
            <a:r>
              <a:rPr lang="en-US" altLang="ko-KR" sz="2000" b="1" dirty="0"/>
              <a:t>B</a:t>
            </a:r>
            <a:r>
              <a:rPr lang="ko-KR" altLang="en-US" sz="2000" b="1" dirty="0"/>
              <a:t>라고 부르기로 함</a:t>
            </a:r>
            <a:r>
              <a:rPr lang="en-US" altLang="ko-KR" sz="2000" b="1" dirty="0"/>
              <a:t>.</a:t>
            </a:r>
            <a:endParaRPr lang="ko-KR" altLang="en-US" sz="2000" b="1" dirty="0"/>
          </a:p>
        </p:txBody>
      </p:sp>
      <p:pic>
        <p:nvPicPr>
          <p:cNvPr id="4" name="그림 3">
            <a:extLst>
              <a:ext uri="{FF2B5EF4-FFF2-40B4-BE49-F238E27FC236}">
                <a16:creationId xmlns:a16="http://schemas.microsoft.com/office/drawing/2014/main" id="{188A8BE4-A8AC-4BE5-93D5-4BDF62AC3C84}"/>
              </a:ext>
            </a:extLst>
          </p:cNvPr>
          <p:cNvPicPr>
            <a:picLocks noChangeAspect="1"/>
          </p:cNvPicPr>
          <p:nvPr/>
        </p:nvPicPr>
        <p:blipFill rotWithShape="1">
          <a:blip r:embed="rId2"/>
          <a:srcRect t="69126" b="6691"/>
          <a:stretch/>
        </p:blipFill>
        <p:spPr>
          <a:xfrm>
            <a:off x="0" y="2558472"/>
            <a:ext cx="12192000" cy="1597035"/>
          </a:xfrm>
          <a:prstGeom prst="rect">
            <a:avLst/>
          </a:prstGeom>
        </p:spPr>
      </p:pic>
    </p:spTree>
    <p:extLst>
      <p:ext uri="{BB962C8B-B14F-4D97-AF65-F5344CB8AC3E}">
        <p14:creationId xmlns:p14="http://schemas.microsoft.com/office/powerpoint/2010/main" val="2381193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5D1993-3520-4A9D-B39F-0D0840FEF1EC}"/>
              </a:ext>
            </a:extLst>
          </p:cNvPr>
          <p:cNvSpPr>
            <a:spLocks noGrp="1"/>
          </p:cNvSpPr>
          <p:nvPr>
            <p:ph type="title"/>
          </p:nvPr>
        </p:nvSpPr>
        <p:spPr>
          <a:xfrm>
            <a:off x="838200" y="365125"/>
            <a:ext cx="10515600" cy="842573"/>
          </a:xfrm>
        </p:spPr>
        <p:txBody>
          <a:bodyPr/>
          <a:lstStyle/>
          <a:p>
            <a:r>
              <a:rPr lang="ko-KR" altLang="en-US" dirty="0">
                <a:solidFill>
                  <a:srgbClr val="C5BDE5"/>
                </a:solidFill>
              </a:rPr>
              <a:t>데이터 불러오기</a:t>
            </a:r>
            <a:r>
              <a:rPr lang="en-US" altLang="ko-KR" dirty="0">
                <a:solidFill>
                  <a:srgbClr val="C5BDE5"/>
                </a:solidFill>
              </a:rPr>
              <a:t>. </a:t>
            </a:r>
            <a:r>
              <a:rPr lang="en-US" altLang="ko-KR" dirty="0"/>
              <a:t>list</a:t>
            </a:r>
            <a:r>
              <a:rPr lang="ko-KR" altLang="en-US" dirty="0"/>
              <a:t> 입력</a:t>
            </a:r>
          </a:p>
        </p:txBody>
      </p:sp>
      <p:sp>
        <p:nvSpPr>
          <p:cNvPr id="3" name="내용 개체 틀 2">
            <a:extLst>
              <a:ext uri="{FF2B5EF4-FFF2-40B4-BE49-F238E27FC236}">
                <a16:creationId xmlns:a16="http://schemas.microsoft.com/office/drawing/2014/main" id="{750EDB09-CA4F-4E1B-829B-04E9408245E6}"/>
              </a:ext>
            </a:extLst>
          </p:cNvPr>
          <p:cNvSpPr>
            <a:spLocks noGrp="1"/>
          </p:cNvSpPr>
          <p:nvPr>
            <p:ph idx="1"/>
          </p:nvPr>
        </p:nvSpPr>
        <p:spPr/>
        <p:txBody>
          <a:bodyPr>
            <a:normAutofit/>
          </a:bodyPr>
          <a:lstStyle/>
          <a:p>
            <a:r>
              <a:rPr lang="en-US" altLang="ko-KR" sz="2400" b="1" dirty="0"/>
              <a:t>List: </a:t>
            </a:r>
            <a:r>
              <a:rPr lang="ko-KR" altLang="en-US" sz="2400" dirty="0"/>
              <a:t>데이터의 나열</a:t>
            </a:r>
            <a:r>
              <a:rPr lang="en-US" altLang="ko-KR" sz="2400" dirty="0"/>
              <a:t>. </a:t>
            </a:r>
            <a:r>
              <a:rPr lang="ko-KR" altLang="en-US" sz="2400" dirty="0"/>
              <a:t>원소들을 대괄호 </a:t>
            </a:r>
            <a:r>
              <a:rPr lang="en-US" altLang="ko-KR" sz="2400" dirty="0"/>
              <a:t>[ ] </a:t>
            </a:r>
            <a:r>
              <a:rPr lang="ko-KR" altLang="en-US" sz="2400" dirty="0"/>
              <a:t>안에 쉼표</a:t>
            </a:r>
            <a:r>
              <a:rPr lang="en-US" altLang="ko-KR" sz="2400" dirty="0"/>
              <a:t>(,)</a:t>
            </a:r>
            <a:r>
              <a:rPr lang="ko-KR" altLang="en-US" sz="2400" dirty="0"/>
              <a:t>로 나열</a:t>
            </a:r>
            <a:r>
              <a:rPr lang="en-US" altLang="ko-KR" sz="2400" dirty="0"/>
              <a:t>.</a:t>
            </a:r>
            <a:endParaRPr lang="ko-KR" altLang="en-US" sz="2400" dirty="0"/>
          </a:p>
        </p:txBody>
      </p:sp>
      <p:pic>
        <p:nvPicPr>
          <p:cNvPr id="4" name="그림 3">
            <a:extLst>
              <a:ext uri="{FF2B5EF4-FFF2-40B4-BE49-F238E27FC236}">
                <a16:creationId xmlns:a16="http://schemas.microsoft.com/office/drawing/2014/main" id="{9075E19D-25A9-442E-A29A-4994F5FA728C}"/>
              </a:ext>
            </a:extLst>
          </p:cNvPr>
          <p:cNvPicPr>
            <a:picLocks noChangeAspect="1"/>
          </p:cNvPicPr>
          <p:nvPr/>
        </p:nvPicPr>
        <p:blipFill>
          <a:blip r:embed="rId2"/>
          <a:stretch>
            <a:fillRect/>
          </a:stretch>
        </p:blipFill>
        <p:spPr>
          <a:xfrm>
            <a:off x="0" y="1888547"/>
            <a:ext cx="12192000" cy="4743450"/>
          </a:xfrm>
          <a:prstGeom prst="rect">
            <a:avLst/>
          </a:prstGeom>
        </p:spPr>
      </p:pic>
      <p:sp>
        <p:nvSpPr>
          <p:cNvPr id="5" name="실행 단추: 앞으로 또는 다음으로 이동 4">
            <a:hlinkClick r:id="rId3" action="ppaction://hlinksldjump" highlightClick="1"/>
            <a:extLst>
              <a:ext uri="{FF2B5EF4-FFF2-40B4-BE49-F238E27FC236}">
                <a16:creationId xmlns:a16="http://schemas.microsoft.com/office/drawing/2014/main" id="{A2C7A24B-E07D-459D-94EE-B2C63F1557CA}"/>
              </a:ext>
            </a:extLst>
          </p:cNvPr>
          <p:cNvSpPr/>
          <p:nvPr/>
        </p:nvSpPr>
        <p:spPr>
          <a:xfrm>
            <a:off x="11159836" y="2476843"/>
            <a:ext cx="387928" cy="387928"/>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25120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5D1993-3520-4A9D-B39F-0D0840FEF1EC}"/>
              </a:ext>
            </a:extLst>
          </p:cNvPr>
          <p:cNvSpPr>
            <a:spLocks noGrp="1"/>
          </p:cNvSpPr>
          <p:nvPr>
            <p:ph type="title"/>
          </p:nvPr>
        </p:nvSpPr>
        <p:spPr/>
        <p:txBody>
          <a:bodyPr/>
          <a:lstStyle/>
          <a:p>
            <a:r>
              <a:rPr lang="en-US" altLang="ko-KR" dirty="0">
                <a:solidFill>
                  <a:srgbClr val="C5BDE5"/>
                </a:solidFill>
              </a:rPr>
              <a:t>Line plot </a:t>
            </a:r>
            <a:r>
              <a:rPr lang="ko-KR" altLang="en-US" dirty="0">
                <a:solidFill>
                  <a:srgbClr val="C5BDE5"/>
                </a:solidFill>
              </a:rPr>
              <a:t>실습 </a:t>
            </a:r>
            <a:r>
              <a:rPr lang="en-US" altLang="ko-KR" dirty="0">
                <a:solidFill>
                  <a:srgbClr val="C5BDE5"/>
                </a:solidFill>
              </a:rPr>
              <a:t>1. </a:t>
            </a:r>
            <a:r>
              <a:rPr lang="en-US" altLang="ko-KR" dirty="0"/>
              <a:t>state-based </a:t>
            </a:r>
            <a:r>
              <a:rPr lang="ko-KR" altLang="en-US" dirty="0"/>
              <a:t>방식</a:t>
            </a:r>
          </a:p>
        </p:txBody>
      </p:sp>
      <p:sp>
        <p:nvSpPr>
          <p:cNvPr id="3" name="내용 개체 틀 2">
            <a:extLst>
              <a:ext uri="{FF2B5EF4-FFF2-40B4-BE49-F238E27FC236}">
                <a16:creationId xmlns:a16="http://schemas.microsoft.com/office/drawing/2014/main" id="{750EDB09-CA4F-4E1B-829B-04E9408245E6}"/>
              </a:ext>
            </a:extLst>
          </p:cNvPr>
          <p:cNvSpPr>
            <a:spLocks noGrp="1"/>
          </p:cNvSpPr>
          <p:nvPr>
            <p:ph idx="1"/>
          </p:nvPr>
        </p:nvSpPr>
        <p:spPr/>
        <p:txBody>
          <a:bodyPr>
            <a:normAutofit/>
          </a:bodyPr>
          <a:lstStyle/>
          <a:p>
            <a:r>
              <a:rPr lang="en-US" altLang="ko-KR" sz="2400" b="1" dirty="0"/>
              <a:t>state-based interface:</a:t>
            </a:r>
            <a:r>
              <a:rPr lang="en-US" altLang="ko-KR" sz="2400" dirty="0"/>
              <a:t> </a:t>
            </a:r>
            <a:r>
              <a:rPr lang="ko-KR" altLang="en-US" sz="2400" dirty="0"/>
              <a:t>시간 순으로 그림을 그리는 방식</a:t>
            </a:r>
          </a:p>
        </p:txBody>
      </p:sp>
      <p:pic>
        <p:nvPicPr>
          <p:cNvPr id="4" name="그림 3">
            <a:extLst>
              <a:ext uri="{FF2B5EF4-FFF2-40B4-BE49-F238E27FC236}">
                <a16:creationId xmlns:a16="http://schemas.microsoft.com/office/drawing/2014/main" id="{C00C26CA-ED20-4C41-8614-6EB5B8342FC6}"/>
              </a:ext>
            </a:extLst>
          </p:cNvPr>
          <p:cNvPicPr>
            <a:picLocks noChangeAspect="1"/>
          </p:cNvPicPr>
          <p:nvPr/>
        </p:nvPicPr>
        <p:blipFill>
          <a:blip r:embed="rId2"/>
          <a:stretch>
            <a:fillRect/>
          </a:stretch>
        </p:blipFill>
        <p:spPr>
          <a:xfrm>
            <a:off x="0" y="2520950"/>
            <a:ext cx="12192000" cy="4337050"/>
          </a:xfrm>
          <a:prstGeom prst="rect">
            <a:avLst/>
          </a:prstGeom>
        </p:spPr>
      </p:pic>
      <p:pic>
        <p:nvPicPr>
          <p:cNvPr id="5" name="그림 4">
            <a:extLst>
              <a:ext uri="{FF2B5EF4-FFF2-40B4-BE49-F238E27FC236}">
                <a16:creationId xmlns:a16="http://schemas.microsoft.com/office/drawing/2014/main" id="{8D90A13C-E05E-4EDB-BA57-14E79EBE0427}"/>
              </a:ext>
            </a:extLst>
          </p:cNvPr>
          <p:cNvPicPr>
            <a:picLocks noChangeAspect="1"/>
          </p:cNvPicPr>
          <p:nvPr/>
        </p:nvPicPr>
        <p:blipFill rotWithShape="1">
          <a:blip r:embed="rId3"/>
          <a:srcRect t="71340" b="22367"/>
          <a:stretch/>
        </p:blipFill>
        <p:spPr>
          <a:xfrm>
            <a:off x="0" y="1848774"/>
            <a:ext cx="12192000" cy="415637"/>
          </a:xfrm>
          <a:prstGeom prst="rect">
            <a:avLst/>
          </a:prstGeom>
        </p:spPr>
      </p:pic>
      <p:sp>
        <p:nvSpPr>
          <p:cNvPr id="6" name="타원 5">
            <a:extLst>
              <a:ext uri="{FF2B5EF4-FFF2-40B4-BE49-F238E27FC236}">
                <a16:creationId xmlns:a16="http://schemas.microsoft.com/office/drawing/2014/main" id="{A074AB6E-E738-4526-9616-02FFCE8B64BE}"/>
              </a:ext>
            </a:extLst>
          </p:cNvPr>
          <p:cNvSpPr/>
          <p:nvPr/>
        </p:nvSpPr>
        <p:spPr>
          <a:xfrm>
            <a:off x="3121891" y="1991937"/>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a:extLst>
              <a:ext uri="{FF2B5EF4-FFF2-40B4-BE49-F238E27FC236}">
                <a16:creationId xmlns:a16="http://schemas.microsoft.com/office/drawing/2014/main" id="{6C847ADE-EC75-4E28-A2C6-CF272232B3B4}"/>
              </a:ext>
            </a:extLst>
          </p:cNvPr>
          <p:cNvSpPr/>
          <p:nvPr/>
        </p:nvSpPr>
        <p:spPr>
          <a:xfrm>
            <a:off x="1140691" y="2947900"/>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a:extLst>
              <a:ext uri="{FF2B5EF4-FFF2-40B4-BE49-F238E27FC236}">
                <a16:creationId xmlns:a16="http://schemas.microsoft.com/office/drawing/2014/main" id="{AAA79639-7139-4CE7-922B-F9247523B489}"/>
              </a:ext>
            </a:extLst>
          </p:cNvPr>
          <p:cNvSpPr/>
          <p:nvPr/>
        </p:nvSpPr>
        <p:spPr>
          <a:xfrm>
            <a:off x="1140691" y="3131184"/>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a:extLst>
              <a:ext uri="{FF2B5EF4-FFF2-40B4-BE49-F238E27FC236}">
                <a16:creationId xmlns:a16="http://schemas.microsoft.com/office/drawing/2014/main" id="{18EAF683-2B42-41C2-B6B4-7036D9D036B4}"/>
              </a:ext>
            </a:extLst>
          </p:cNvPr>
          <p:cNvSpPr/>
          <p:nvPr/>
        </p:nvSpPr>
        <p:spPr>
          <a:xfrm>
            <a:off x="1140691" y="3314468"/>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a:extLst>
              <a:ext uri="{FF2B5EF4-FFF2-40B4-BE49-F238E27FC236}">
                <a16:creationId xmlns:a16="http://schemas.microsoft.com/office/drawing/2014/main" id="{FFAA06D2-48A5-4FAB-8E4F-8FF46A45ABAA}"/>
              </a:ext>
            </a:extLst>
          </p:cNvPr>
          <p:cNvSpPr/>
          <p:nvPr/>
        </p:nvSpPr>
        <p:spPr>
          <a:xfrm>
            <a:off x="1140691" y="3497752"/>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a:extLst>
              <a:ext uri="{FF2B5EF4-FFF2-40B4-BE49-F238E27FC236}">
                <a16:creationId xmlns:a16="http://schemas.microsoft.com/office/drawing/2014/main" id="{61641290-697D-44D3-8C42-5266E1887DB6}"/>
              </a:ext>
            </a:extLst>
          </p:cNvPr>
          <p:cNvSpPr/>
          <p:nvPr/>
        </p:nvSpPr>
        <p:spPr>
          <a:xfrm>
            <a:off x="1140691" y="3681036"/>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a:extLst>
              <a:ext uri="{FF2B5EF4-FFF2-40B4-BE49-F238E27FC236}">
                <a16:creationId xmlns:a16="http://schemas.microsoft.com/office/drawing/2014/main" id="{4B7DA0BD-C067-4A2A-AF59-3225C8ACD3F2}"/>
              </a:ext>
            </a:extLst>
          </p:cNvPr>
          <p:cNvSpPr/>
          <p:nvPr/>
        </p:nvSpPr>
        <p:spPr>
          <a:xfrm>
            <a:off x="1140691" y="3864319"/>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Qualitative colormaps">
            <a:extLst>
              <a:ext uri="{FF2B5EF4-FFF2-40B4-BE49-F238E27FC236}">
                <a16:creationId xmlns:a16="http://schemas.microsoft.com/office/drawing/2014/main" id="{FC1E5B58-BD14-41D3-9918-5F378F144D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31" t="62839" b="30276"/>
          <a:stretch/>
        </p:blipFill>
        <p:spPr bwMode="auto">
          <a:xfrm>
            <a:off x="6282746" y="4482615"/>
            <a:ext cx="5362575" cy="22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1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9393CF-36DA-47BA-8185-5C8B0BCE8525}"/>
              </a:ext>
            </a:extLst>
          </p:cNvPr>
          <p:cNvSpPr>
            <a:spLocks noGrp="1"/>
          </p:cNvSpPr>
          <p:nvPr>
            <p:ph type="title"/>
          </p:nvPr>
        </p:nvSpPr>
        <p:spPr/>
        <p:txBody>
          <a:bodyPr/>
          <a:lstStyle/>
          <a:p>
            <a:r>
              <a:rPr lang="ko-KR" altLang="en-US" dirty="0"/>
              <a:t>안녕하세요</a:t>
            </a:r>
          </a:p>
        </p:txBody>
      </p:sp>
      <p:sp>
        <p:nvSpPr>
          <p:cNvPr id="9" name="직사각형 8">
            <a:extLst>
              <a:ext uri="{FF2B5EF4-FFF2-40B4-BE49-F238E27FC236}">
                <a16:creationId xmlns:a16="http://schemas.microsoft.com/office/drawing/2014/main" id="{CA20F2FC-71E2-4D1F-8BB9-3FB0117F43C9}"/>
              </a:ext>
            </a:extLst>
          </p:cNvPr>
          <p:cNvSpPr/>
          <p:nvPr/>
        </p:nvSpPr>
        <p:spPr>
          <a:xfrm>
            <a:off x="838200" y="1606996"/>
            <a:ext cx="3648075" cy="700961"/>
          </a:xfrm>
          <a:prstGeom prst="rect">
            <a:avLst/>
          </a:prstGeom>
        </p:spPr>
        <p:txBody>
          <a:bodyPr wrap="square">
            <a:spAutoFit/>
          </a:bodyPr>
          <a:lstStyle/>
          <a:p>
            <a:pPr>
              <a:lnSpc>
                <a:spcPct val="150000"/>
              </a:lnSpc>
            </a:pPr>
            <a:r>
              <a:rPr lang="en-US" altLang="ko-KR" sz="1400" b="1" dirty="0" err="1"/>
              <a:t>Devlog</a:t>
            </a:r>
            <a:r>
              <a:rPr lang="en-US" altLang="ko-KR" sz="1400" b="1" dirty="0"/>
              <a:t> : </a:t>
            </a:r>
            <a:r>
              <a:rPr lang="en-US" altLang="ko-KR" sz="1400" dirty="0">
                <a:solidFill>
                  <a:schemeClr val="bg1">
                    <a:lumMod val="50000"/>
                  </a:schemeClr>
                </a:solidFill>
                <a:hlinkClick r:id="rId2"/>
              </a:rPr>
              <a:t>https://jehyunlee.github.io/</a:t>
            </a:r>
            <a:endParaRPr lang="en-US" altLang="ko-KR" sz="1400" dirty="0">
              <a:solidFill>
                <a:schemeClr val="bg1">
                  <a:lumMod val="50000"/>
                </a:schemeClr>
              </a:solidFill>
            </a:endParaRPr>
          </a:p>
          <a:p>
            <a:pPr>
              <a:lnSpc>
                <a:spcPct val="150000"/>
              </a:lnSpc>
            </a:pPr>
            <a:r>
              <a:rPr lang="en-US" altLang="ko-KR" sz="1400" b="1" dirty="0">
                <a:solidFill>
                  <a:schemeClr val="bg1">
                    <a:lumMod val="50000"/>
                  </a:schemeClr>
                </a:solidFill>
              </a:rPr>
              <a:t>~1/week :</a:t>
            </a:r>
            <a:r>
              <a:rPr lang="en-US" altLang="ko-KR" sz="1400" dirty="0">
                <a:solidFill>
                  <a:schemeClr val="bg1">
                    <a:lumMod val="50000"/>
                  </a:schemeClr>
                </a:solidFill>
              </a:rPr>
              <a:t> 99 posts (Dec. 2019~) </a:t>
            </a:r>
          </a:p>
        </p:txBody>
      </p:sp>
      <p:sp>
        <p:nvSpPr>
          <p:cNvPr id="11" name="직사각형 10">
            <a:extLst>
              <a:ext uri="{FF2B5EF4-FFF2-40B4-BE49-F238E27FC236}">
                <a16:creationId xmlns:a16="http://schemas.microsoft.com/office/drawing/2014/main" id="{B8430A57-A139-405C-9A42-E307E5BCAF71}"/>
              </a:ext>
            </a:extLst>
          </p:cNvPr>
          <p:cNvSpPr/>
          <p:nvPr/>
        </p:nvSpPr>
        <p:spPr>
          <a:xfrm>
            <a:off x="4695825" y="1606996"/>
            <a:ext cx="3472425" cy="700961"/>
          </a:xfrm>
          <a:prstGeom prst="rect">
            <a:avLst/>
          </a:prstGeom>
        </p:spPr>
        <p:txBody>
          <a:bodyPr wrap="none">
            <a:spAutoFit/>
          </a:bodyPr>
          <a:lstStyle/>
          <a:p>
            <a:pPr>
              <a:lnSpc>
                <a:spcPct val="150000"/>
              </a:lnSpc>
            </a:pPr>
            <a:r>
              <a:rPr lang="en-US" altLang="ko-KR" sz="1400" b="1" dirty="0" err="1"/>
              <a:t>Booklog</a:t>
            </a:r>
            <a:r>
              <a:rPr lang="en-US" altLang="ko-KR" sz="1400" b="1" dirty="0"/>
              <a:t> : </a:t>
            </a:r>
            <a:r>
              <a:rPr lang="en-US" altLang="ko-KR" sz="1400" dirty="0">
                <a:solidFill>
                  <a:schemeClr val="bg1">
                    <a:lumMod val="50000"/>
                  </a:schemeClr>
                </a:solidFill>
                <a:hlinkClick r:id="rId3"/>
              </a:rPr>
              <a:t>https://jehyunlee.tistory.com/</a:t>
            </a:r>
            <a:endParaRPr lang="en-US" altLang="ko-KR" sz="1400" dirty="0">
              <a:solidFill>
                <a:schemeClr val="bg1">
                  <a:lumMod val="50000"/>
                </a:schemeClr>
              </a:solidFill>
            </a:endParaRPr>
          </a:p>
          <a:p>
            <a:pPr>
              <a:lnSpc>
                <a:spcPct val="150000"/>
              </a:lnSpc>
            </a:pPr>
            <a:r>
              <a:rPr lang="en-US" altLang="ko-KR" sz="1400" b="1" dirty="0">
                <a:solidFill>
                  <a:schemeClr val="bg1">
                    <a:lumMod val="50000"/>
                  </a:schemeClr>
                </a:solidFill>
              </a:rPr>
              <a:t>~1/month :</a:t>
            </a:r>
            <a:r>
              <a:rPr lang="en-US" altLang="ko-KR" sz="1400" dirty="0">
                <a:solidFill>
                  <a:schemeClr val="bg1">
                    <a:lumMod val="50000"/>
                  </a:schemeClr>
                </a:solidFill>
              </a:rPr>
              <a:t> 17 posts (Jan. 2020~)</a:t>
            </a:r>
          </a:p>
        </p:txBody>
      </p:sp>
      <p:sp>
        <p:nvSpPr>
          <p:cNvPr id="12" name="직사각형 11">
            <a:extLst>
              <a:ext uri="{FF2B5EF4-FFF2-40B4-BE49-F238E27FC236}">
                <a16:creationId xmlns:a16="http://schemas.microsoft.com/office/drawing/2014/main" id="{EB9D863B-5DD1-46C9-A2D9-37081EB18017}"/>
              </a:ext>
            </a:extLst>
          </p:cNvPr>
          <p:cNvSpPr/>
          <p:nvPr/>
        </p:nvSpPr>
        <p:spPr>
          <a:xfrm>
            <a:off x="8377800" y="1606996"/>
            <a:ext cx="1451038" cy="700961"/>
          </a:xfrm>
          <a:prstGeom prst="rect">
            <a:avLst/>
          </a:prstGeom>
        </p:spPr>
        <p:txBody>
          <a:bodyPr wrap="none">
            <a:spAutoFit/>
          </a:bodyPr>
          <a:lstStyle/>
          <a:p>
            <a:pPr>
              <a:lnSpc>
                <a:spcPct val="150000"/>
              </a:lnSpc>
            </a:pPr>
            <a:r>
              <a:rPr lang="ko-KR" altLang="en-US" sz="1400" b="1" dirty="0"/>
              <a:t>미술</a:t>
            </a:r>
            <a:r>
              <a:rPr lang="en-US" altLang="ko-KR" sz="1400" b="1" dirty="0"/>
              <a:t> :</a:t>
            </a:r>
            <a:r>
              <a:rPr lang="en-US" altLang="ko-KR" sz="1400" b="1" dirty="0">
                <a:solidFill>
                  <a:schemeClr val="bg1">
                    <a:lumMod val="50000"/>
                  </a:schemeClr>
                </a:solidFill>
              </a:rPr>
              <a:t> </a:t>
            </a:r>
            <a:r>
              <a:rPr lang="ko-KR" altLang="en-US" sz="1400" b="1" dirty="0">
                <a:solidFill>
                  <a:schemeClr val="bg1">
                    <a:lumMod val="50000"/>
                  </a:schemeClr>
                </a:solidFill>
              </a:rPr>
              <a:t>오프라인</a:t>
            </a:r>
            <a:endParaRPr lang="en-US" altLang="ko-KR" sz="1400" dirty="0">
              <a:solidFill>
                <a:schemeClr val="bg1">
                  <a:lumMod val="50000"/>
                </a:schemeClr>
              </a:solidFill>
            </a:endParaRPr>
          </a:p>
          <a:p>
            <a:pPr>
              <a:lnSpc>
                <a:spcPct val="150000"/>
              </a:lnSpc>
            </a:pPr>
            <a:r>
              <a:rPr lang="en-US" altLang="ko-KR" sz="1400" b="1" dirty="0">
                <a:solidFill>
                  <a:schemeClr val="bg1">
                    <a:lumMod val="50000"/>
                  </a:schemeClr>
                </a:solidFill>
              </a:rPr>
              <a:t>- ???/??? : </a:t>
            </a:r>
            <a:r>
              <a:rPr lang="en-US" altLang="ko-KR" sz="1400" dirty="0">
                <a:solidFill>
                  <a:schemeClr val="bg1">
                    <a:lumMod val="50000"/>
                  </a:schemeClr>
                </a:solidFill>
              </a:rPr>
              <a:t>??? </a:t>
            </a:r>
          </a:p>
        </p:txBody>
      </p:sp>
      <p:pic>
        <p:nvPicPr>
          <p:cNvPr id="13" name="그림 12">
            <a:extLst>
              <a:ext uri="{FF2B5EF4-FFF2-40B4-BE49-F238E27FC236}">
                <a16:creationId xmlns:a16="http://schemas.microsoft.com/office/drawing/2014/main" id="{057784C5-0A2A-4E7D-AFB8-38DA84C8FD99}"/>
              </a:ext>
            </a:extLst>
          </p:cNvPr>
          <p:cNvPicPr>
            <a:picLocks noChangeAspect="1"/>
          </p:cNvPicPr>
          <p:nvPr/>
        </p:nvPicPr>
        <p:blipFill rotWithShape="1">
          <a:blip r:embed="rId4"/>
          <a:srcRect b="5319"/>
          <a:stretch/>
        </p:blipFill>
        <p:spPr>
          <a:xfrm>
            <a:off x="4695825" y="2413273"/>
            <a:ext cx="3472425" cy="4444727"/>
          </a:xfrm>
          <a:prstGeom prst="rect">
            <a:avLst/>
          </a:prstGeom>
          <a:ln>
            <a:solidFill>
              <a:schemeClr val="bg1">
                <a:lumMod val="75000"/>
              </a:schemeClr>
            </a:solidFill>
          </a:ln>
        </p:spPr>
      </p:pic>
      <p:pic>
        <p:nvPicPr>
          <p:cNvPr id="14" name="그림 13">
            <a:extLst>
              <a:ext uri="{FF2B5EF4-FFF2-40B4-BE49-F238E27FC236}">
                <a16:creationId xmlns:a16="http://schemas.microsoft.com/office/drawing/2014/main" id="{06E465AB-F1B2-483A-8362-3052842C8F99}"/>
              </a:ext>
            </a:extLst>
          </p:cNvPr>
          <p:cNvPicPr>
            <a:picLocks noChangeAspect="1"/>
          </p:cNvPicPr>
          <p:nvPr/>
        </p:nvPicPr>
        <p:blipFill>
          <a:blip r:embed="rId5"/>
          <a:stretch>
            <a:fillRect/>
          </a:stretch>
        </p:blipFill>
        <p:spPr>
          <a:xfrm>
            <a:off x="838200" y="2408779"/>
            <a:ext cx="3648075" cy="4449221"/>
          </a:xfrm>
          <a:prstGeom prst="rect">
            <a:avLst/>
          </a:prstGeom>
          <a:ln>
            <a:solidFill>
              <a:schemeClr val="bg1">
                <a:lumMod val="75000"/>
              </a:schemeClr>
            </a:solidFill>
          </a:ln>
        </p:spPr>
      </p:pic>
      <p:grpSp>
        <p:nvGrpSpPr>
          <p:cNvPr id="42" name="그룹 41">
            <a:extLst>
              <a:ext uri="{FF2B5EF4-FFF2-40B4-BE49-F238E27FC236}">
                <a16:creationId xmlns:a16="http://schemas.microsoft.com/office/drawing/2014/main" id="{70F3FE44-5E61-40D1-936C-DAFEC2B21D66}"/>
              </a:ext>
            </a:extLst>
          </p:cNvPr>
          <p:cNvGrpSpPr/>
          <p:nvPr/>
        </p:nvGrpSpPr>
        <p:grpSpPr>
          <a:xfrm>
            <a:off x="8377799" y="2408778"/>
            <a:ext cx="3056275" cy="4444727"/>
            <a:chOff x="8377799" y="2408778"/>
            <a:chExt cx="3170226" cy="4610446"/>
          </a:xfrm>
        </p:grpSpPr>
        <p:pic>
          <p:nvPicPr>
            <p:cNvPr id="37" name="그림 36">
              <a:extLst>
                <a:ext uri="{FF2B5EF4-FFF2-40B4-BE49-F238E27FC236}">
                  <a16:creationId xmlns:a16="http://schemas.microsoft.com/office/drawing/2014/main" id="{CC07E2F4-0FB7-410B-820B-EC951AABAB10}"/>
                </a:ext>
              </a:extLst>
            </p:cNvPr>
            <p:cNvPicPr>
              <a:picLocks noChangeAspect="1"/>
            </p:cNvPicPr>
            <p:nvPr/>
          </p:nvPicPr>
          <p:blipFill>
            <a:blip r:embed="rId6"/>
            <a:stretch>
              <a:fillRect/>
            </a:stretch>
          </p:blipFill>
          <p:spPr>
            <a:xfrm>
              <a:off x="8377801" y="2408778"/>
              <a:ext cx="1559712" cy="2772822"/>
            </a:xfrm>
            <a:prstGeom prst="rect">
              <a:avLst/>
            </a:prstGeom>
          </p:spPr>
        </p:pic>
        <p:pic>
          <p:nvPicPr>
            <p:cNvPr id="39" name="그림 38">
              <a:extLst>
                <a:ext uri="{FF2B5EF4-FFF2-40B4-BE49-F238E27FC236}">
                  <a16:creationId xmlns:a16="http://schemas.microsoft.com/office/drawing/2014/main" id="{CB2E7114-A001-410E-8F20-604F3144E8A5}"/>
                </a:ext>
              </a:extLst>
            </p:cNvPr>
            <p:cNvPicPr>
              <a:picLocks noChangeAspect="1"/>
            </p:cNvPicPr>
            <p:nvPr/>
          </p:nvPicPr>
          <p:blipFill>
            <a:blip r:embed="rId7"/>
            <a:stretch>
              <a:fillRect/>
            </a:stretch>
          </p:blipFill>
          <p:spPr>
            <a:xfrm>
              <a:off x="9988313" y="2408778"/>
              <a:ext cx="1559712" cy="2772822"/>
            </a:xfrm>
            <a:prstGeom prst="rect">
              <a:avLst/>
            </a:prstGeom>
          </p:spPr>
        </p:pic>
        <p:pic>
          <p:nvPicPr>
            <p:cNvPr id="41" name="그림 40">
              <a:extLst>
                <a:ext uri="{FF2B5EF4-FFF2-40B4-BE49-F238E27FC236}">
                  <a16:creationId xmlns:a16="http://schemas.microsoft.com/office/drawing/2014/main" id="{6D8E249D-2EBD-494C-8DC1-029B57EB9C49}"/>
                </a:ext>
              </a:extLst>
            </p:cNvPr>
            <p:cNvPicPr>
              <a:picLocks noChangeAspect="1"/>
            </p:cNvPicPr>
            <p:nvPr/>
          </p:nvPicPr>
          <p:blipFill>
            <a:blip r:embed="rId8"/>
            <a:stretch>
              <a:fillRect/>
            </a:stretch>
          </p:blipFill>
          <p:spPr>
            <a:xfrm rot="16200000">
              <a:off x="9071286" y="4542485"/>
              <a:ext cx="1783252" cy="3170225"/>
            </a:xfrm>
            <a:prstGeom prst="rect">
              <a:avLst/>
            </a:prstGeom>
          </p:spPr>
        </p:pic>
      </p:grpSp>
    </p:spTree>
    <p:extLst>
      <p:ext uri="{BB962C8B-B14F-4D97-AF65-F5344CB8AC3E}">
        <p14:creationId xmlns:p14="http://schemas.microsoft.com/office/powerpoint/2010/main" val="1272973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5D1993-3520-4A9D-B39F-0D0840FEF1EC}"/>
              </a:ext>
            </a:extLst>
          </p:cNvPr>
          <p:cNvSpPr>
            <a:spLocks noGrp="1"/>
          </p:cNvSpPr>
          <p:nvPr>
            <p:ph type="title"/>
          </p:nvPr>
        </p:nvSpPr>
        <p:spPr/>
        <p:txBody>
          <a:bodyPr/>
          <a:lstStyle/>
          <a:p>
            <a:r>
              <a:rPr lang="en-US" altLang="ko-KR" dirty="0">
                <a:solidFill>
                  <a:srgbClr val="C5BDE5"/>
                </a:solidFill>
              </a:rPr>
              <a:t>Line plot </a:t>
            </a:r>
            <a:r>
              <a:rPr lang="ko-KR" altLang="en-US" dirty="0">
                <a:solidFill>
                  <a:srgbClr val="C5BDE5"/>
                </a:solidFill>
              </a:rPr>
              <a:t>실습 </a:t>
            </a:r>
            <a:r>
              <a:rPr lang="en-US" altLang="ko-KR" dirty="0">
                <a:solidFill>
                  <a:srgbClr val="C5BDE5"/>
                </a:solidFill>
              </a:rPr>
              <a:t>2. </a:t>
            </a:r>
            <a:r>
              <a:rPr lang="en-US" altLang="ko-KR" dirty="0"/>
              <a:t>object-oriented </a:t>
            </a:r>
            <a:r>
              <a:rPr lang="ko-KR" altLang="en-US" dirty="0"/>
              <a:t>방식</a:t>
            </a:r>
          </a:p>
        </p:txBody>
      </p:sp>
      <p:sp>
        <p:nvSpPr>
          <p:cNvPr id="3" name="내용 개체 틀 2">
            <a:extLst>
              <a:ext uri="{FF2B5EF4-FFF2-40B4-BE49-F238E27FC236}">
                <a16:creationId xmlns:a16="http://schemas.microsoft.com/office/drawing/2014/main" id="{750EDB09-CA4F-4E1B-829B-04E9408245E6}"/>
              </a:ext>
            </a:extLst>
          </p:cNvPr>
          <p:cNvSpPr>
            <a:spLocks noGrp="1"/>
          </p:cNvSpPr>
          <p:nvPr>
            <p:ph idx="1"/>
          </p:nvPr>
        </p:nvSpPr>
        <p:spPr/>
        <p:txBody>
          <a:bodyPr>
            <a:normAutofit/>
          </a:bodyPr>
          <a:lstStyle/>
          <a:p>
            <a:r>
              <a:rPr lang="en-US" altLang="ko-KR" sz="2400" b="1" dirty="0"/>
              <a:t>object-oriented interface:</a:t>
            </a:r>
            <a:r>
              <a:rPr lang="en-US" altLang="ko-KR" sz="2400" dirty="0"/>
              <a:t> </a:t>
            </a:r>
            <a:r>
              <a:rPr lang="ko-KR" altLang="en-US" sz="2400" dirty="0"/>
              <a:t>공간 단위로 그림을 그리는 방식</a:t>
            </a:r>
          </a:p>
        </p:txBody>
      </p:sp>
      <p:pic>
        <p:nvPicPr>
          <p:cNvPr id="5" name="그림 4">
            <a:extLst>
              <a:ext uri="{FF2B5EF4-FFF2-40B4-BE49-F238E27FC236}">
                <a16:creationId xmlns:a16="http://schemas.microsoft.com/office/drawing/2014/main" id="{8D90A13C-E05E-4EDB-BA57-14E79EBE0427}"/>
              </a:ext>
            </a:extLst>
          </p:cNvPr>
          <p:cNvPicPr>
            <a:picLocks noChangeAspect="1"/>
          </p:cNvPicPr>
          <p:nvPr/>
        </p:nvPicPr>
        <p:blipFill rotWithShape="1">
          <a:blip r:embed="rId2"/>
          <a:srcRect t="71340" b="22367"/>
          <a:stretch/>
        </p:blipFill>
        <p:spPr>
          <a:xfrm>
            <a:off x="0" y="1848774"/>
            <a:ext cx="12192000" cy="415637"/>
          </a:xfrm>
          <a:prstGeom prst="rect">
            <a:avLst/>
          </a:prstGeom>
        </p:spPr>
      </p:pic>
      <p:sp>
        <p:nvSpPr>
          <p:cNvPr id="6" name="타원 5">
            <a:extLst>
              <a:ext uri="{FF2B5EF4-FFF2-40B4-BE49-F238E27FC236}">
                <a16:creationId xmlns:a16="http://schemas.microsoft.com/office/drawing/2014/main" id="{A074AB6E-E738-4526-9616-02FFCE8B64BE}"/>
              </a:ext>
            </a:extLst>
          </p:cNvPr>
          <p:cNvSpPr/>
          <p:nvPr/>
        </p:nvSpPr>
        <p:spPr>
          <a:xfrm>
            <a:off x="3121891" y="1991937"/>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Qualitative colormaps">
            <a:extLst>
              <a:ext uri="{FF2B5EF4-FFF2-40B4-BE49-F238E27FC236}">
                <a16:creationId xmlns:a16="http://schemas.microsoft.com/office/drawing/2014/main" id="{FC1E5B58-BD14-41D3-9918-5F378F144D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1" t="62839" b="30276"/>
          <a:stretch/>
        </p:blipFill>
        <p:spPr bwMode="auto">
          <a:xfrm>
            <a:off x="6282746" y="4482615"/>
            <a:ext cx="5362575" cy="221673"/>
          </a:xfrm>
          <a:prstGeom prst="rect">
            <a:avLst/>
          </a:prstGeom>
          <a:noFill/>
          <a:extLst>
            <a:ext uri="{909E8E84-426E-40DD-AFC4-6F175D3DCCD1}">
              <a14:hiddenFill xmlns:a14="http://schemas.microsoft.com/office/drawing/2010/main">
                <a:solidFill>
                  <a:srgbClr val="FFFFFF"/>
                </a:solidFill>
              </a14:hiddenFill>
            </a:ext>
          </a:extLst>
        </p:spPr>
      </p:pic>
      <p:pic>
        <p:nvPicPr>
          <p:cNvPr id="13" name="그림 12">
            <a:extLst>
              <a:ext uri="{FF2B5EF4-FFF2-40B4-BE49-F238E27FC236}">
                <a16:creationId xmlns:a16="http://schemas.microsoft.com/office/drawing/2014/main" id="{CB7BCC95-11D3-46E2-81D6-F55F4CE06237}"/>
              </a:ext>
            </a:extLst>
          </p:cNvPr>
          <p:cNvPicPr>
            <a:picLocks noChangeAspect="1"/>
          </p:cNvPicPr>
          <p:nvPr/>
        </p:nvPicPr>
        <p:blipFill>
          <a:blip r:embed="rId4"/>
          <a:stretch>
            <a:fillRect/>
          </a:stretch>
        </p:blipFill>
        <p:spPr>
          <a:xfrm>
            <a:off x="0" y="2520755"/>
            <a:ext cx="12192000" cy="4311650"/>
          </a:xfrm>
          <a:prstGeom prst="rect">
            <a:avLst/>
          </a:prstGeom>
        </p:spPr>
      </p:pic>
      <p:sp>
        <p:nvSpPr>
          <p:cNvPr id="15" name="타원 14">
            <a:extLst>
              <a:ext uri="{FF2B5EF4-FFF2-40B4-BE49-F238E27FC236}">
                <a16:creationId xmlns:a16="http://schemas.microsoft.com/office/drawing/2014/main" id="{A1E8E1E4-E306-4710-8555-A70F9A5EA613}"/>
              </a:ext>
            </a:extLst>
          </p:cNvPr>
          <p:cNvSpPr/>
          <p:nvPr/>
        </p:nvSpPr>
        <p:spPr>
          <a:xfrm>
            <a:off x="1851891" y="2947900"/>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Picture 2" descr="Qualitative colormaps">
            <a:extLst>
              <a:ext uri="{FF2B5EF4-FFF2-40B4-BE49-F238E27FC236}">
                <a16:creationId xmlns:a16="http://schemas.microsoft.com/office/drawing/2014/main" id="{756B5CD0-3C05-4E70-BE93-0377E1998C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1" t="62839" b="30276"/>
          <a:stretch/>
        </p:blipFill>
        <p:spPr bwMode="auto">
          <a:xfrm>
            <a:off x="6435146" y="4635015"/>
            <a:ext cx="5362575" cy="221673"/>
          </a:xfrm>
          <a:prstGeom prst="rect">
            <a:avLst/>
          </a:prstGeom>
          <a:noFill/>
          <a:extLst>
            <a:ext uri="{909E8E84-426E-40DD-AFC4-6F175D3DCCD1}">
              <a14:hiddenFill xmlns:a14="http://schemas.microsoft.com/office/drawing/2010/main">
                <a:solidFill>
                  <a:srgbClr val="FFFFFF"/>
                </a:solidFill>
              </a14:hiddenFill>
            </a:ext>
          </a:extLst>
        </p:spPr>
      </p:pic>
      <p:sp>
        <p:nvSpPr>
          <p:cNvPr id="17" name="타원 16">
            <a:extLst>
              <a:ext uri="{FF2B5EF4-FFF2-40B4-BE49-F238E27FC236}">
                <a16:creationId xmlns:a16="http://schemas.microsoft.com/office/drawing/2014/main" id="{0C52110E-BE36-47EF-AAB7-1EF061BBC6B4}"/>
              </a:ext>
            </a:extLst>
          </p:cNvPr>
          <p:cNvSpPr/>
          <p:nvPr/>
        </p:nvSpPr>
        <p:spPr>
          <a:xfrm>
            <a:off x="1446812" y="2947900"/>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a:extLst>
              <a:ext uri="{FF2B5EF4-FFF2-40B4-BE49-F238E27FC236}">
                <a16:creationId xmlns:a16="http://schemas.microsoft.com/office/drawing/2014/main" id="{C5C33568-7949-45D8-B793-AF5641E1291B}"/>
              </a:ext>
            </a:extLst>
          </p:cNvPr>
          <p:cNvSpPr/>
          <p:nvPr/>
        </p:nvSpPr>
        <p:spPr>
          <a:xfrm>
            <a:off x="1114303" y="3151098"/>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a:extLst>
              <a:ext uri="{FF2B5EF4-FFF2-40B4-BE49-F238E27FC236}">
                <a16:creationId xmlns:a16="http://schemas.microsoft.com/office/drawing/2014/main" id="{E9BCAE6E-62E2-4ABF-B2F8-9DAD553349D9}"/>
              </a:ext>
            </a:extLst>
          </p:cNvPr>
          <p:cNvSpPr/>
          <p:nvPr/>
        </p:nvSpPr>
        <p:spPr>
          <a:xfrm>
            <a:off x="1114303" y="3335246"/>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a:extLst>
              <a:ext uri="{FF2B5EF4-FFF2-40B4-BE49-F238E27FC236}">
                <a16:creationId xmlns:a16="http://schemas.microsoft.com/office/drawing/2014/main" id="{4C3D7B83-C3A0-48CB-9A34-B1FFDAFC6DEC}"/>
              </a:ext>
            </a:extLst>
          </p:cNvPr>
          <p:cNvSpPr/>
          <p:nvPr/>
        </p:nvSpPr>
        <p:spPr>
          <a:xfrm>
            <a:off x="1114303" y="3519394"/>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a:extLst>
              <a:ext uri="{FF2B5EF4-FFF2-40B4-BE49-F238E27FC236}">
                <a16:creationId xmlns:a16="http://schemas.microsoft.com/office/drawing/2014/main" id="{8C8F56F3-4CBE-4FBF-8B54-2BC795A161B8}"/>
              </a:ext>
            </a:extLst>
          </p:cNvPr>
          <p:cNvSpPr/>
          <p:nvPr/>
        </p:nvSpPr>
        <p:spPr>
          <a:xfrm>
            <a:off x="1114303" y="3703542"/>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21">
            <a:extLst>
              <a:ext uri="{FF2B5EF4-FFF2-40B4-BE49-F238E27FC236}">
                <a16:creationId xmlns:a16="http://schemas.microsoft.com/office/drawing/2014/main" id="{E665A96E-DF94-44E9-BF5B-C34E14D717A3}"/>
              </a:ext>
            </a:extLst>
          </p:cNvPr>
          <p:cNvSpPr/>
          <p:nvPr/>
        </p:nvSpPr>
        <p:spPr>
          <a:xfrm>
            <a:off x="1114303" y="3887690"/>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5169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9A84AB4-E336-4948-902D-A0459A62B599}"/>
              </a:ext>
            </a:extLst>
          </p:cNvPr>
          <p:cNvSpPr>
            <a:spLocks noGrp="1"/>
          </p:cNvSpPr>
          <p:nvPr>
            <p:ph type="title"/>
          </p:nvPr>
        </p:nvSpPr>
        <p:spPr/>
        <p:txBody>
          <a:bodyPr/>
          <a:lstStyle/>
          <a:p>
            <a:r>
              <a:rPr lang="en-US" altLang="ko-KR" dirty="0"/>
              <a:t>state-based </a:t>
            </a:r>
            <a:r>
              <a:rPr lang="en-US" altLang="ko-KR" dirty="0">
                <a:solidFill>
                  <a:srgbClr val="C5BDE5"/>
                </a:solidFill>
              </a:rPr>
              <a:t>vs</a:t>
            </a:r>
            <a:r>
              <a:rPr lang="en-US" altLang="ko-KR" dirty="0"/>
              <a:t> object oriented</a:t>
            </a:r>
            <a:endParaRPr lang="ko-KR" altLang="en-US" dirty="0"/>
          </a:p>
        </p:txBody>
      </p:sp>
      <p:sp>
        <p:nvSpPr>
          <p:cNvPr id="3" name="내용 개체 틀 2">
            <a:extLst>
              <a:ext uri="{FF2B5EF4-FFF2-40B4-BE49-F238E27FC236}">
                <a16:creationId xmlns:a16="http://schemas.microsoft.com/office/drawing/2014/main" id="{F9B0BF43-998A-4EAA-8380-AF69BC71C663}"/>
              </a:ext>
            </a:extLst>
          </p:cNvPr>
          <p:cNvSpPr>
            <a:spLocks noGrp="1"/>
          </p:cNvSpPr>
          <p:nvPr>
            <p:ph idx="1"/>
          </p:nvPr>
        </p:nvSpPr>
        <p:spPr/>
        <p:txBody>
          <a:bodyPr>
            <a:normAutofit/>
          </a:bodyPr>
          <a:lstStyle/>
          <a:p>
            <a:r>
              <a:rPr lang="en-US" altLang="ko-KR" sz="2400" dirty="0"/>
              <a:t>Matplotlib</a:t>
            </a:r>
            <a:r>
              <a:rPr lang="ko-KR" altLang="en-US" sz="2400" dirty="0"/>
              <a:t>을 사용하다가 막히면 </a:t>
            </a:r>
            <a:r>
              <a:rPr lang="ko-KR" altLang="en-US" sz="2400" b="1" dirty="0"/>
              <a:t>구글링</a:t>
            </a:r>
            <a:r>
              <a:rPr lang="ko-KR" altLang="en-US" sz="2400" dirty="0"/>
              <a:t>을 이렇게 하실 겁니다</a:t>
            </a:r>
            <a:r>
              <a:rPr lang="en-US" altLang="ko-KR" sz="2400" dirty="0"/>
              <a:t>.</a:t>
            </a:r>
          </a:p>
          <a:p>
            <a:r>
              <a:rPr lang="ko-KR" altLang="en-US" sz="2400" dirty="0"/>
              <a:t>그리고 이런 말이 나올 겁니다</a:t>
            </a:r>
            <a:r>
              <a:rPr lang="en-US" altLang="ko-KR" sz="2400" dirty="0"/>
              <a:t>:</a:t>
            </a:r>
            <a:r>
              <a:rPr lang="en-US" altLang="ko-KR" sz="2400" dirty="0">
                <a:solidFill>
                  <a:srgbClr val="FF0000"/>
                </a:solidFill>
              </a:rPr>
              <a:t> </a:t>
            </a:r>
            <a:r>
              <a:rPr lang="en-US" altLang="ko-KR" sz="2400" b="1" dirty="0">
                <a:solidFill>
                  <a:srgbClr val="FF0000"/>
                </a:solidFill>
              </a:rPr>
              <a:t>“</a:t>
            </a:r>
            <a:r>
              <a:rPr lang="ko-KR" altLang="en-US" sz="2400" b="1" dirty="0">
                <a:solidFill>
                  <a:srgbClr val="FF0000"/>
                </a:solidFill>
              </a:rPr>
              <a:t>뭐 어쩌라는 거지</a:t>
            </a:r>
            <a:r>
              <a:rPr lang="en-US" altLang="ko-KR" sz="2400" b="1" dirty="0">
                <a:solidFill>
                  <a:srgbClr val="FF0000"/>
                </a:solidFill>
              </a:rPr>
              <a:t>?”</a:t>
            </a:r>
            <a:endParaRPr lang="ko-KR" altLang="en-US" sz="2400" b="1" dirty="0">
              <a:solidFill>
                <a:srgbClr val="FF0000"/>
              </a:solidFill>
            </a:endParaRPr>
          </a:p>
        </p:txBody>
      </p:sp>
      <p:pic>
        <p:nvPicPr>
          <p:cNvPr id="4" name="그림 3">
            <a:extLst>
              <a:ext uri="{FF2B5EF4-FFF2-40B4-BE49-F238E27FC236}">
                <a16:creationId xmlns:a16="http://schemas.microsoft.com/office/drawing/2014/main" id="{AF3687CE-1CED-4393-AAB0-DE37D77DE87D}"/>
              </a:ext>
            </a:extLst>
          </p:cNvPr>
          <p:cNvPicPr>
            <a:picLocks noChangeAspect="1"/>
          </p:cNvPicPr>
          <p:nvPr/>
        </p:nvPicPr>
        <p:blipFill rotWithShape="1">
          <a:blip r:embed="rId2"/>
          <a:srcRect b="35065"/>
          <a:stretch/>
        </p:blipFill>
        <p:spPr>
          <a:xfrm>
            <a:off x="0" y="2658103"/>
            <a:ext cx="12192000" cy="4288229"/>
          </a:xfrm>
          <a:prstGeom prst="rect">
            <a:avLst/>
          </a:prstGeom>
        </p:spPr>
      </p:pic>
      <p:grpSp>
        <p:nvGrpSpPr>
          <p:cNvPr id="13" name="그룹 12">
            <a:extLst>
              <a:ext uri="{FF2B5EF4-FFF2-40B4-BE49-F238E27FC236}">
                <a16:creationId xmlns:a16="http://schemas.microsoft.com/office/drawing/2014/main" id="{0C73316D-8360-40EE-82EB-C232CBCCEBBD}"/>
              </a:ext>
            </a:extLst>
          </p:cNvPr>
          <p:cNvGrpSpPr/>
          <p:nvPr/>
        </p:nvGrpSpPr>
        <p:grpSpPr>
          <a:xfrm>
            <a:off x="194128" y="3394816"/>
            <a:ext cx="11803743" cy="3023393"/>
            <a:chOff x="79829" y="3394816"/>
            <a:chExt cx="11803743" cy="3023393"/>
          </a:xfrm>
        </p:grpSpPr>
        <p:grpSp>
          <p:nvGrpSpPr>
            <p:cNvPr id="9" name="그룹 8">
              <a:extLst>
                <a:ext uri="{FF2B5EF4-FFF2-40B4-BE49-F238E27FC236}">
                  <a16:creationId xmlns:a16="http://schemas.microsoft.com/office/drawing/2014/main" id="{979652B8-0433-4CF1-9796-D18EAB6637A4}"/>
                </a:ext>
              </a:extLst>
            </p:cNvPr>
            <p:cNvGrpSpPr/>
            <p:nvPr/>
          </p:nvGrpSpPr>
          <p:grpSpPr>
            <a:xfrm>
              <a:off x="79829" y="3394816"/>
              <a:ext cx="5747658" cy="3023393"/>
              <a:chOff x="-2699659" y="-1815695"/>
              <a:chExt cx="5747658" cy="3023393"/>
            </a:xfrm>
            <a:effectLst>
              <a:outerShdw blurRad="63500" sx="102000" sy="102000" algn="ctr" rotWithShape="0">
                <a:prstClr val="black">
                  <a:alpha val="40000"/>
                </a:prstClr>
              </a:outerShdw>
            </a:effectLst>
          </p:grpSpPr>
          <p:sp>
            <p:nvSpPr>
              <p:cNvPr id="8" name="직사각형 7">
                <a:extLst>
                  <a:ext uri="{FF2B5EF4-FFF2-40B4-BE49-F238E27FC236}">
                    <a16:creationId xmlns:a16="http://schemas.microsoft.com/office/drawing/2014/main" id="{CCD7C802-98AB-4ADC-AF0F-2AFD6645E959}"/>
                  </a:ext>
                </a:extLst>
              </p:cNvPr>
              <p:cNvSpPr/>
              <p:nvPr/>
            </p:nvSpPr>
            <p:spPr>
              <a:xfrm>
                <a:off x="-2699659" y="-1815695"/>
                <a:ext cx="5747657" cy="3023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그림 4">
                <a:extLst>
                  <a:ext uri="{FF2B5EF4-FFF2-40B4-BE49-F238E27FC236}">
                    <a16:creationId xmlns:a16="http://schemas.microsoft.com/office/drawing/2014/main" id="{7DA32AA9-4E0C-44D8-8E33-1EB92D6C7D6E}"/>
                  </a:ext>
                </a:extLst>
              </p:cNvPr>
              <p:cNvPicPr>
                <a:picLocks noChangeAspect="1"/>
              </p:cNvPicPr>
              <p:nvPr/>
            </p:nvPicPr>
            <p:blipFill rotWithShape="1">
              <a:blip r:embed="rId3"/>
              <a:srcRect l="26547" t="9357" r="23453" b="49780"/>
              <a:stretch/>
            </p:blipFill>
            <p:spPr>
              <a:xfrm>
                <a:off x="-2699658" y="-1336723"/>
                <a:ext cx="5747657" cy="2544421"/>
              </a:xfrm>
              <a:prstGeom prst="rect">
                <a:avLst/>
              </a:prstGeom>
              <a:ln>
                <a:noFill/>
              </a:ln>
            </p:spPr>
          </p:pic>
          <p:sp>
            <p:nvSpPr>
              <p:cNvPr id="7" name="TextBox 6">
                <a:extLst>
                  <a:ext uri="{FF2B5EF4-FFF2-40B4-BE49-F238E27FC236}">
                    <a16:creationId xmlns:a16="http://schemas.microsoft.com/office/drawing/2014/main" id="{08915675-6595-4E0F-BEC7-FCF2D987C8D9}"/>
                  </a:ext>
                </a:extLst>
              </p:cNvPr>
              <p:cNvSpPr txBox="1"/>
              <p:nvPr/>
            </p:nvSpPr>
            <p:spPr>
              <a:xfrm>
                <a:off x="-2699659" y="-1815695"/>
                <a:ext cx="5747657" cy="369332"/>
              </a:xfrm>
              <a:prstGeom prst="rect">
                <a:avLst/>
              </a:prstGeom>
              <a:solidFill>
                <a:schemeClr val="bg1"/>
              </a:solidFill>
              <a:ln>
                <a:noFill/>
              </a:ln>
            </p:spPr>
            <p:txBody>
              <a:bodyPr wrap="square" rtlCol="0">
                <a:spAutoFit/>
              </a:bodyPr>
              <a:lstStyle/>
              <a:p>
                <a:r>
                  <a:rPr lang="ko-KR" altLang="en-US" b="1" dirty="0">
                    <a:solidFill>
                      <a:srgbClr val="0000FF"/>
                    </a:solidFill>
                    <a:latin typeface="+mn-ea"/>
                  </a:rPr>
                  <a:t>검색결과 </a:t>
                </a:r>
                <a:r>
                  <a:rPr lang="en-US" altLang="ko-KR" b="1" dirty="0">
                    <a:solidFill>
                      <a:srgbClr val="0000FF"/>
                    </a:solidFill>
                    <a:latin typeface="+mn-ea"/>
                  </a:rPr>
                  <a:t>1: </a:t>
                </a:r>
                <a:r>
                  <a:rPr lang="en-US" altLang="ko-KR" b="1" dirty="0" err="1">
                    <a:solidFill>
                      <a:srgbClr val="0000FF"/>
                    </a:solidFill>
                    <a:latin typeface="+mn-ea"/>
                  </a:rPr>
                  <a:t>plt.plot</a:t>
                </a:r>
                <a:r>
                  <a:rPr lang="en-US" altLang="ko-KR" b="1" dirty="0">
                    <a:solidFill>
                      <a:srgbClr val="0000FF"/>
                    </a:solidFill>
                    <a:latin typeface="+mn-ea"/>
                  </a:rPr>
                  <a:t>()</a:t>
                </a:r>
                <a:endParaRPr lang="ko-KR" altLang="en-US" b="1" dirty="0">
                  <a:solidFill>
                    <a:srgbClr val="0000FF"/>
                  </a:solidFill>
                  <a:latin typeface="+mn-ea"/>
                </a:endParaRPr>
              </a:p>
            </p:txBody>
          </p:sp>
        </p:grpSp>
        <p:grpSp>
          <p:nvGrpSpPr>
            <p:cNvPr id="12" name="그룹 11">
              <a:extLst>
                <a:ext uri="{FF2B5EF4-FFF2-40B4-BE49-F238E27FC236}">
                  <a16:creationId xmlns:a16="http://schemas.microsoft.com/office/drawing/2014/main" id="{BC9E8CE4-14B0-44A6-BD6A-851EEBD178C7}"/>
                </a:ext>
              </a:extLst>
            </p:cNvPr>
            <p:cNvGrpSpPr/>
            <p:nvPr/>
          </p:nvGrpSpPr>
          <p:grpSpPr>
            <a:xfrm>
              <a:off x="6135913" y="3394816"/>
              <a:ext cx="5747659" cy="3023393"/>
              <a:chOff x="10159998" y="-1821994"/>
              <a:chExt cx="5747659" cy="3023393"/>
            </a:xfrm>
            <a:effectLst>
              <a:outerShdw blurRad="63500" sx="102000" sy="102000" algn="ctr" rotWithShape="0">
                <a:prstClr val="black">
                  <a:alpha val="40000"/>
                </a:prstClr>
              </a:outerShdw>
            </a:effectLst>
          </p:grpSpPr>
          <p:sp>
            <p:nvSpPr>
              <p:cNvPr id="11" name="직사각형 10">
                <a:extLst>
                  <a:ext uri="{FF2B5EF4-FFF2-40B4-BE49-F238E27FC236}">
                    <a16:creationId xmlns:a16="http://schemas.microsoft.com/office/drawing/2014/main" id="{4EA75732-E0A7-4A4E-85A1-3CE36AFC1A74}"/>
                  </a:ext>
                </a:extLst>
              </p:cNvPr>
              <p:cNvSpPr/>
              <p:nvPr/>
            </p:nvSpPr>
            <p:spPr>
              <a:xfrm>
                <a:off x="10159998" y="-1821994"/>
                <a:ext cx="5747657" cy="3023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a:extLst>
                  <a:ext uri="{FF2B5EF4-FFF2-40B4-BE49-F238E27FC236}">
                    <a16:creationId xmlns:a16="http://schemas.microsoft.com/office/drawing/2014/main" id="{1B8A62BB-535C-4F2D-A11E-0EB62DFBDE57}"/>
                  </a:ext>
                </a:extLst>
              </p:cNvPr>
              <p:cNvPicPr>
                <a:picLocks noChangeAspect="1"/>
              </p:cNvPicPr>
              <p:nvPr/>
            </p:nvPicPr>
            <p:blipFill rotWithShape="1">
              <a:blip r:embed="rId4"/>
              <a:srcRect l="11071" t="14725" r="38929" b="44411"/>
              <a:stretch/>
            </p:blipFill>
            <p:spPr>
              <a:xfrm>
                <a:off x="10160000" y="-1343022"/>
                <a:ext cx="5747657" cy="2544421"/>
              </a:xfrm>
              <a:prstGeom prst="rect">
                <a:avLst/>
              </a:prstGeom>
            </p:spPr>
          </p:pic>
          <p:sp>
            <p:nvSpPr>
              <p:cNvPr id="10" name="TextBox 9">
                <a:extLst>
                  <a:ext uri="{FF2B5EF4-FFF2-40B4-BE49-F238E27FC236}">
                    <a16:creationId xmlns:a16="http://schemas.microsoft.com/office/drawing/2014/main" id="{AD35B9D3-30DB-42A0-BD1D-F261DD70B441}"/>
                  </a:ext>
                </a:extLst>
              </p:cNvPr>
              <p:cNvSpPr txBox="1"/>
              <p:nvPr/>
            </p:nvSpPr>
            <p:spPr>
              <a:xfrm>
                <a:off x="10159999" y="-1815695"/>
                <a:ext cx="5747657" cy="369332"/>
              </a:xfrm>
              <a:prstGeom prst="rect">
                <a:avLst/>
              </a:prstGeom>
              <a:solidFill>
                <a:schemeClr val="bg1"/>
              </a:solidFill>
              <a:ln>
                <a:noFill/>
              </a:ln>
            </p:spPr>
            <p:txBody>
              <a:bodyPr wrap="square" rtlCol="0">
                <a:spAutoFit/>
              </a:bodyPr>
              <a:lstStyle/>
              <a:p>
                <a:r>
                  <a:rPr lang="ko-KR" altLang="en-US" b="1" dirty="0">
                    <a:solidFill>
                      <a:srgbClr val="0000FF"/>
                    </a:solidFill>
                    <a:latin typeface="+mn-ea"/>
                  </a:rPr>
                  <a:t>검색결과 </a:t>
                </a:r>
                <a:r>
                  <a:rPr lang="en-US" altLang="ko-KR" b="1" dirty="0">
                    <a:solidFill>
                      <a:srgbClr val="0000FF"/>
                    </a:solidFill>
                    <a:latin typeface="+mn-ea"/>
                  </a:rPr>
                  <a:t>2: </a:t>
                </a:r>
                <a:r>
                  <a:rPr lang="en-US" altLang="ko-KR" b="1" dirty="0" err="1">
                    <a:solidFill>
                      <a:srgbClr val="0000FF"/>
                    </a:solidFill>
                    <a:latin typeface="+mn-ea"/>
                  </a:rPr>
                  <a:t>ax.plot</a:t>
                </a:r>
                <a:r>
                  <a:rPr lang="en-US" altLang="ko-KR" b="1" dirty="0">
                    <a:solidFill>
                      <a:srgbClr val="0000FF"/>
                    </a:solidFill>
                    <a:latin typeface="+mn-ea"/>
                  </a:rPr>
                  <a:t>()</a:t>
                </a:r>
                <a:endParaRPr lang="ko-KR" altLang="en-US" b="1" dirty="0">
                  <a:solidFill>
                    <a:srgbClr val="0000FF"/>
                  </a:solidFill>
                  <a:latin typeface="+mn-ea"/>
                </a:endParaRPr>
              </a:p>
            </p:txBody>
          </p:sp>
        </p:grpSp>
      </p:grpSp>
      <p:sp>
        <p:nvSpPr>
          <p:cNvPr id="14" name="타원 13">
            <a:extLst>
              <a:ext uri="{FF2B5EF4-FFF2-40B4-BE49-F238E27FC236}">
                <a16:creationId xmlns:a16="http://schemas.microsoft.com/office/drawing/2014/main" id="{294F9FE1-C4B5-440F-B537-86A94F52A444}"/>
              </a:ext>
            </a:extLst>
          </p:cNvPr>
          <p:cNvSpPr/>
          <p:nvPr/>
        </p:nvSpPr>
        <p:spPr>
          <a:xfrm>
            <a:off x="311560" y="4906512"/>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a:extLst>
              <a:ext uri="{FF2B5EF4-FFF2-40B4-BE49-F238E27FC236}">
                <a16:creationId xmlns:a16="http://schemas.microsoft.com/office/drawing/2014/main" id="{236AC23C-2AE3-43C1-9C7F-6F0E095F3766}"/>
              </a:ext>
            </a:extLst>
          </p:cNvPr>
          <p:cNvSpPr/>
          <p:nvPr/>
        </p:nvSpPr>
        <p:spPr>
          <a:xfrm>
            <a:off x="311560" y="5066493"/>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a:extLst>
              <a:ext uri="{FF2B5EF4-FFF2-40B4-BE49-F238E27FC236}">
                <a16:creationId xmlns:a16="http://schemas.microsoft.com/office/drawing/2014/main" id="{C6AD4003-9EBB-4DBC-B057-727012F00705}"/>
              </a:ext>
            </a:extLst>
          </p:cNvPr>
          <p:cNvSpPr/>
          <p:nvPr/>
        </p:nvSpPr>
        <p:spPr>
          <a:xfrm>
            <a:off x="311560" y="5226474"/>
            <a:ext cx="332509" cy="319963"/>
          </a:xfrm>
          <a:prstGeom prst="ellipse">
            <a:avLst/>
          </a:prstGeom>
          <a:noFill/>
          <a:ln w="5715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타원 16">
            <a:extLst>
              <a:ext uri="{FF2B5EF4-FFF2-40B4-BE49-F238E27FC236}">
                <a16:creationId xmlns:a16="http://schemas.microsoft.com/office/drawing/2014/main" id="{9ED5893B-669F-4CEF-92B2-B6358B6BC42F}"/>
              </a:ext>
            </a:extLst>
          </p:cNvPr>
          <p:cNvSpPr/>
          <p:nvPr/>
        </p:nvSpPr>
        <p:spPr>
          <a:xfrm>
            <a:off x="6523676" y="4887461"/>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a:extLst>
              <a:ext uri="{FF2B5EF4-FFF2-40B4-BE49-F238E27FC236}">
                <a16:creationId xmlns:a16="http://schemas.microsoft.com/office/drawing/2014/main" id="{142903B0-2577-4C87-A7D2-6CDC09DF4F5D}"/>
              </a:ext>
            </a:extLst>
          </p:cNvPr>
          <p:cNvSpPr/>
          <p:nvPr/>
        </p:nvSpPr>
        <p:spPr>
          <a:xfrm>
            <a:off x="6523674" y="5066492"/>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a:extLst>
              <a:ext uri="{FF2B5EF4-FFF2-40B4-BE49-F238E27FC236}">
                <a16:creationId xmlns:a16="http://schemas.microsoft.com/office/drawing/2014/main" id="{4E85802F-04F1-4244-9028-8F1F4A27F934}"/>
              </a:ext>
            </a:extLst>
          </p:cNvPr>
          <p:cNvSpPr/>
          <p:nvPr/>
        </p:nvSpPr>
        <p:spPr>
          <a:xfrm>
            <a:off x="6523672" y="5969144"/>
            <a:ext cx="332509" cy="3199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B7B3BC39-0912-4F3E-A1B3-24BE87F46180}"/>
              </a:ext>
            </a:extLst>
          </p:cNvPr>
          <p:cNvSpPr/>
          <p:nvPr/>
        </p:nvSpPr>
        <p:spPr>
          <a:xfrm>
            <a:off x="714375" y="1895475"/>
            <a:ext cx="7734300" cy="536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328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2F082EF-80AF-4ACD-95E6-08664C24FDEA}"/>
              </a:ext>
            </a:extLst>
          </p:cNvPr>
          <p:cNvSpPr>
            <a:spLocks noGrp="1"/>
          </p:cNvSpPr>
          <p:nvPr>
            <p:ph type="title"/>
          </p:nvPr>
        </p:nvSpPr>
        <p:spPr/>
        <p:txBody>
          <a:bodyPr/>
          <a:lstStyle/>
          <a:p>
            <a:r>
              <a:rPr lang="en-US" altLang="ko-KR" dirty="0"/>
              <a:t>state-based </a:t>
            </a:r>
            <a:r>
              <a:rPr lang="en-US" altLang="ko-KR" dirty="0">
                <a:solidFill>
                  <a:srgbClr val="C5BDE5"/>
                </a:solidFill>
              </a:rPr>
              <a:t>vs</a:t>
            </a:r>
            <a:r>
              <a:rPr lang="en-US" altLang="ko-KR" dirty="0"/>
              <a:t> object oriented (1)</a:t>
            </a:r>
            <a:endParaRPr lang="ko-KR" altLang="en-US" dirty="0"/>
          </a:p>
        </p:txBody>
      </p:sp>
      <p:sp>
        <p:nvSpPr>
          <p:cNvPr id="20" name="내용 개체 틀 19">
            <a:extLst>
              <a:ext uri="{FF2B5EF4-FFF2-40B4-BE49-F238E27FC236}">
                <a16:creationId xmlns:a16="http://schemas.microsoft.com/office/drawing/2014/main" id="{F4D89F6E-5B72-4142-BEE5-141BF78A5CB8}"/>
              </a:ext>
            </a:extLst>
          </p:cNvPr>
          <p:cNvSpPr>
            <a:spLocks noGrp="1"/>
          </p:cNvSpPr>
          <p:nvPr>
            <p:ph idx="1"/>
          </p:nvPr>
        </p:nvSpPr>
        <p:spPr/>
        <p:txBody>
          <a:bodyPr>
            <a:normAutofit/>
          </a:bodyPr>
          <a:lstStyle/>
          <a:p>
            <a:r>
              <a:rPr lang="ko-KR" altLang="en-US" sz="2400" dirty="0"/>
              <a:t>앞서 그려진 그림에 데이터를 추가할 때</a:t>
            </a:r>
            <a:endParaRPr lang="en-US" altLang="ko-KR" sz="2400" dirty="0"/>
          </a:p>
          <a:p>
            <a:pPr lvl="1"/>
            <a:r>
              <a:rPr lang="en-US" altLang="ko-KR" sz="2000" b="1" dirty="0"/>
              <a:t>state-based: </a:t>
            </a:r>
            <a:r>
              <a:rPr lang="ko-KR" altLang="en-US" sz="2000" dirty="0"/>
              <a:t>앞서 그려진 그림 전체를 호출</a:t>
            </a:r>
            <a:r>
              <a:rPr lang="en-US" altLang="ko-KR" sz="2000" dirty="0"/>
              <a:t>. </a:t>
            </a:r>
          </a:p>
          <a:p>
            <a:pPr lvl="1"/>
            <a:r>
              <a:rPr lang="en-US" altLang="ko-KR" sz="2000" b="1" dirty="0"/>
              <a:t>object-oriented: </a:t>
            </a:r>
            <a:r>
              <a:rPr lang="ko-KR" altLang="en-US" sz="2000" dirty="0"/>
              <a:t>데이터가 추가될 공간만 호출</a:t>
            </a:r>
          </a:p>
        </p:txBody>
      </p:sp>
      <p:grpSp>
        <p:nvGrpSpPr>
          <p:cNvPr id="4" name="그룹 3">
            <a:extLst>
              <a:ext uri="{FF2B5EF4-FFF2-40B4-BE49-F238E27FC236}">
                <a16:creationId xmlns:a16="http://schemas.microsoft.com/office/drawing/2014/main" id="{B47CC879-CBF9-4963-8FBC-C3C48806EDC4}"/>
              </a:ext>
            </a:extLst>
          </p:cNvPr>
          <p:cNvGrpSpPr/>
          <p:nvPr/>
        </p:nvGrpSpPr>
        <p:grpSpPr>
          <a:xfrm>
            <a:off x="0" y="2993620"/>
            <a:ext cx="3807149" cy="3699280"/>
            <a:chOff x="5802102" y="1686957"/>
            <a:chExt cx="5715000" cy="5553075"/>
          </a:xfrm>
        </p:grpSpPr>
        <p:pic>
          <p:nvPicPr>
            <p:cNvPr id="5" name="Picture 6">
              <a:extLst>
                <a:ext uri="{FF2B5EF4-FFF2-40B4-BE49-F238E27FC236}">
                  <a16:creationId xmlns:a16="http://schemas.microsoft.com/office/drawing/2014/main" id="{DD6A3F66-06F0-406D-B274-B795145A1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102" y="1686957"/>
              <a:ext cx="35623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EE4D505-FCC7-4C78-A110-9E0B70171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102" y="4201557"/>
              <a:ext cx="5715000" cy="3038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그룹 6">
            <a:extLst>
              <a:ext uri="{FF2B5EF4-FFF2-40B4-BE49-F238E27FC236}">
                <a16:creationId xmlns:a16="http://schemas.microsoft.com/office/drawing/2014/main" id="{FA2C03BD-4F25-4A0E-A322-8DAC22F6AF26}"/>
              </a:ext>
            </a:extLst>
          </p:cNvPr>
          <p:cNvGrpSpPr/>
          <p:nvPr/>
        </p:nvGrpSpPr>
        <p:grpSpPr>
          <a:xfrm>
            <a:off x="3993087" y="2921269"/>
            <a:ext cx="3595255" cy="3325460"/>
            <a:chOff x="411687" y="3038744"/>
            <a:chExt cx="3595255" cy="3325460"/>
          </a:xfrm>
        </p:grpSpPr>
        <p:pic>
          <p:nvPicPr>
            <p:cNvPr id="8" name="그림 7">
              <a:extLst>
                <a:ext uri="{FF2B5EF4-FFF2-40B4-BE49-F238E27FC236}">
                  <a16:creationId xmlns:a16="http://schemas.microsoft.com/office/drawing/2014/main" id="{F0566DB6-4374-4547-A05A-F3A9B9F5825F}"/>
                </a:ext>
              </a:extLst>
            </p:cNvPr>
            <p:cNvPicPr>
              <a:picLocks noChangeAspect="1"/>
            </p:cNvPicPr>
            <p:nvPr/>
          </p:nvPicPr>
          <p:blipFill>
            <a:blip r:embed="rId4"/>
            <a:stretch>
              <a:fillRect/>
            </a:stretch>
          </p:blipFill>
          <p:spPr>
            <a:xfrm>
              <a:off x="411687" y="3469318"/>
              <a:ext cx="2945169" cy="2894886"/>
            </a:xfrm>
            <a:prstGeom prst="rect">
              <a:avLst/>
            </a:prstGeom>
          </p:spPr>
        </p:pic>
        <p:sp>
          <p:nvSpPr>
            <p:cNvPr id="9" name="TextBox 8">
              <a:extLst>
                <a:ext uri="{FF2B5EF4-FFF2-40B4-BE49-F238E27FC236}">
                  <a16:creationId xmlns:a16="http://schemas.microsoft.com/office/drawing/2014/main" id="{92CC949C-2D52-4C97-BF44-0B5CADC2C2D8}"/>
                </a:ext>
              </a:extLst>
            </p:cNvPr>
            <p:cNvSpPr txBox="1"/>
            <p:nvPr/>
          </p:nvSpPr>
          <p:spPr>
            <a:xfrm>
              <a:off x="411687" y="3038744"/>
              <a:ext cx="3595255" cy="369332"/>
            </a:xfrm>
            <a:prstGeom prst="rect">
              <a:avLst/>
            </a:prstGeom>
            <a:noFill/>
          </p:spPr>
          <p:txBody>
            <a:bodyPr wrap="square" rtlCol="0">
              <a:spAutoFit/>
            </a:bodyPr>
            <a:lstStyle/>
            <a:p>
              <a:r>
                <a:rPr lang="en-US" altLang="ko-KR" b="1" dirty="0"/>
                <a:t>state-based interface</a:t>
              </a:r>
              <a:endParaRPr lang="ko-KR" altLang="en-US" b="1" dirty="0"/>
            </a:p>
          </p:txBody>
        </p:sp>
      </p:grpSp>
      <p:grpSp>
        <p:nvGrpSpPr>
          <p:cNvPr id="10" name="그룹 9">
            <a:extLst>
              <a:ext uri="{FF2B5EF4-FFF2-40B4-BE49-F238E27FC236}">
                <a16:creationId xmlns:a16="http://schemas.microsoft.com/office/drawing/2014/main" id="{394585E4-1DA4-4B74-9ED9-D4A3D50EA8AE}"/>
              </a:ext>
            </a:extLst>
          </p:cNvPr>
          <p:cNvGrpSpPr/>
          <p:nvPr/>
        </p:nvGrpSpPr>
        <p:grpSpPr>
          <a:xfrm>
            <a:off x="7110476" y="2921269"/>
            <a:ext cx="4906221" cy="3045310"/>
            <a:chOff x="3342655" y="2996588"/>
            <a:chExt cx="4906221" cy="3045310"/>
          </a:xfrm>
        </p:grpSpPr>
        <p:pic>
          <p:nvPicPr>
            <p:cNvPr id="11" name="그림 10">
              <a:extLst>
                <a:ext uri="{FF2B5EF4-FFF2-40B4-BE49-F238E27FC236}">
                  <a16:creationId xmlns:a16="http://schemas.microsoft.com/office/drawing/2014/main" id="{B48FC070-35A5-4A69-83ED-3BF36D6979B1}"/>
                </a:ext>
              </a:extLst>
            </p:cNvPr>
            <p:cNvPicPr>
              <a:picLocks noChangeAspect="1"/>
            </p:cNvPicPr>
            <p:nvPr/>
          </p:nvPicPr>
          <p:blipFill>
            <a:blip r:embed="rId5"/>
            <a:stretch>
              <a:fillRect/>
            </a:stretch>
          </p:blipFill>
          <p:spPr>
            <a:xfrm>
              <a:off x="3342655" y="3427162"/>
              <a:ext cx="4906221" cy="2614736"/>
            </a:xfrm>
            <a:prstGeom prst="rect">
              <a:avLst/>
            </a:prstGeom>
          </p:spPr>
        </p:pic>
        <p:sp>
          <p:nvSpPr>
            <p:cNvPr id="12" name="TextBox 11">
              <a:extLst>
                <a:ext uri="{FF2B5EF4-FFF2-40B4-BE49-F238E27FC236}">
                  <a16:creationId xmlns:a16="http://schemas.microsoft.com/office/drawing/2014/main" id="{268F0FB1-3E4F-4A40-AF94-89E1EB67CE30}"/>
                </a:ext>
              </a:extLst>
            </p:cNvPr>
            <p:cNvSpPr txBox="1"/>
            <p:nvPr/>
          </p:nvSpPr>
          <p:spPr>
            <a:xfrm>
              <a:off x="3342655" y="2996588"/>
              <a:ext cx="2945169" cy="369332"/>
            </a:xfrm>
            <a:prstGeom prst="rect">
              <a:avLst/>
            </a:prstGeom>
            <a:noFill/>
          </p:spPr>
          <p:txBody>
            <a:bodyPr wrap="square" rtlCol="0">
              <a:spAutoFit/>
            </a:bodyPr>
            <a:lstStyle/>
            <a:p>
              <a:r>
                <a:rPr lang="en-US" altLang="ko-KR" b="1" dirty="0"/>
                <a:t>object oriented interface</a:t>
              </a:r>
              <a:endParaRPr lang="ko-KR" altLang="en-US" b="1" dirty="0"/>
            </a:p>
          </p:txBody>
        </p:sp>
      </p:grpSp>
      <p:grpSp>
        <p:nvGrpSpPr>
          <p:cNvPr id="13" name="그룹 12">
            <a:extLst>
              <a:ext uri="{FF2B5EF4-FFF2-40B4-BE49-F238E27FC236}">
                <a16:creationId xmlns:a16="http://schemas.microsoft.com/office/drawing/2014/main" id="{AD3F0950-24BE-46DC-8CA4-73AE86D2C1EB}"/>
              </a:ext>
            </a:extLst>
          </p:cNvPr>
          <p:cNvGrpSpPr/>
          <p:nvPr/>
        </p:nvGrpSpPr>
        <p:grpSpPr>
          <a:xfrm>
            <a:off x="4415400" y="5552063"/>
            <a:ext cx="2752951" cy="338554"/>
            <a:chOff x="834000" y="5636907"/>
            <a:chExt cx="2752951" cy="338554"/>
          </a:xfrm>
        </p:grpSpPr>
        <p:cxnSp>
          <p:nvCxnSpPr>
            <p:cNvPr id="14" name="직선 연결선 13">
              <a:extLst>
                <a:ext uri="{FF2B5EF4-FFF2-40B4-BE49-F238E27FC236}">
                  <a16:creationId xmlns:a16="http://schemas.microsoft.com/office/drawing/2014/main" id="{2111BE86-20F7-404E-B593-AA6FDF0BC78E}"/>
                </a:ext>
              </a:extLst>
            </p:cNvPr>
            <p:cNvCxnSpPr/>
            <p:nvPr/>
          </p:nvCxnSpPr>
          <p:spPr>
            <a:xfrm>
              <a:off x="834000" y="5894024"/>
              <a:ext cx="1050271"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1667CE3-DDF7-438A-8BA3-B58E207BF683}"/>
                </a:ext>
              </a:extLst>
            </p:cNvPr>
            <p:cNvSpPr txBox="1"/>
            <p:nvPr/>
          </p:nvSpPr>
          <p:spPr>
            <a:xfrm>
              <a:off x="1924023" y="5636907"/>
              <a:ext cx="1662928" cy="338554"/>
            </a:xfrm>
            <a:prstGeom prst="rect">
              <a:avLst/>
            </a:prstGeom>
            <a:noFill/>
          </p:spPr>
          <p:txBody>
            <a:bodyPr wrap="square" rtlCol="0">
              <a:spAutoFit/>
            </a:bodyPr>
            <a:lstStyle/>
            <a:p>
              <a:r>
                <a:rPr lang="ko-KR" altLang="en-US" sz="1600" b="1" dirty="0">
                  <a:solidFill>
                    <a:srgbClr val="FFC000"/>
                  </a:solidFill>
                </a:rPr>
                <a:t>위치 확인 필요</a:t>
              </a:r>
            </a:p>
          </p:txBody>
        </p:sp>
      </p:grpSp>
      <p:sp>
        <p:nvSpPr>
          <p:cNvPr id="16" name="직사각형 15">
            <a:extLst>
              <a:ext uri="{FF2B5EF4-FFF2-40B4-BE49-F238E27FC236}">
                <a16:creationId xmlns:a16="http://schemas.microsoft.com/office/drawing/2014/main" id="{99031133-9EF2-4A0C-BA46-9951E4BBC15C}"/>
              </a:ext>
            </a:extLst>
          </p:cNvPr>
          <p:cNvSpPr/>
          <p:nvPr/>
        </p:nvSpPr>
        <p:spPr>
          <a:xfrm>
            <a:off x="57148" y="3835822"/>
            <a:ext cx="2362201" cy="8568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 name="그룹 16">
            <a:extLst>
              <a:ext uri="{FF2B5EF4-FFF2-40B4-BE49-F238E27FC236}">
                <a16:creationId xmlns:a16="http://schemas.microsoft.com/office/drawing/2014/main" id="{AA430B91-3AF9-401E-AD8A-3CC01F1F7B78}"/>
              </a:ext>
            </a:extLst>
          </p:cNvPr>
          <p:cNvGrpSpPr/>
          <p:nvPr/>
        </p:nvGrpSpPr>
        <p:grpSpPr>
          <a:xfrm>
            <a:off x="7581365" y="5552063"/>
            <a:ext cx="3290422" cy="338554"/>
            <a:chOff x="7419440" y="5636907"/>
            <a:chExt cx="3290422" cy="338554"/>
          </a:xfrm>
        </p:grpSpPr>
        <p:cxnSp>
          <p:nvCxnSpPr>
            <p:cNvPr id="18" name="직선 연결선 17">
              <a:extLst>
                <a:ext uri="{FF2B5EF4-FFF2-40B4-BE49-F238E27FC236}">
                  <a16:creationId xmlns:a16="http://schemas.microsoft.com/office/drawing/2014/main" id="{F25A58AA-C352-4215-B901-32BF1E96B10A}"/>
                </a:ext>
              </a:extLst>
            </p:cNvPr>
            <p:cNvCxnSpPr>
              <a:cxnSpLocks/>
            </p:cNvCxnSpPr>
            <p:nvPr/>
          </p:nvCxnSpPr>
          <p:spPr>
            <a:xfrm>
              <a:off x="7419440" y="5894024"/>
              <a:ext cx="2040921"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D3E588-E8BE-48D7-BE27-3FE3A187E320}"/>
                </a:ext>
              </a:extLst>
            </p:cNvPr>
            <p:cNvSpPr txBox="1"/>
            <p:nvPr/>
          </p:nvSpPr>
          <p:spPr>
            <a:xfrm>
              <a:off x="9529340" y="5636907"/>
              <a:ext cx="1180522" cy="338554"/>
            </a:xfrm>
            <a:prstGeom prst="rect">
              <a:avLst/>
            </a:prstGeom>
            <a:noFill/>
          </p:spPr>
          <p:txBody>
            <a:bodyPr wrap="square" rtlCol="0">
              <a:spAutoFit/>
            </a:bodyPr>
            <a:lstStyle/>
            <a:p>
              <a:r>
                <a:rPr lang="ko-KR" altLang="en-US" sz="1600" b="1" dirty="0">
                  <a:solidFill>
                    <a:srgbClr val="FFC000"/>
                  </a:solidFill>
                </a:rPr>
                <a:t>직접 제어</a:t>
              </a:r>
            </a:p>
          </p:txBody>
        </p:sp>
      </p:grpSp>
    </p:spTree>
    <p:extLst>
      <p:ext uri="{BB962C8B-B14F-4D97-AF65-F5344CB8AC3E}">
        <p14:creationId xmlns:p14="http://schemas.microsoft.com/office/powerpoint/2010/main" val="22111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2F082EF-80AF-4ACD-95E6-08664C24FDEA}"/>
              </a:ext>
            </a:extLst>
          </p:cNvPr>
          <p:cNvSpPr>
            <a:spLocks noGrp="1"/>
          </p:cNvSpPr>
          <p:nvPr>
            <p:ph type="title"/>
          </p:nvPr>
        </p:nvSpPr>
        <p:spPr/>
        <p:txBody>
          <a:bodyPr/>
          <a:lstStyle/>
          <a:p>
            <a:r>
              <a:rPr lang="en-US" altLang="ko-KR" dirty="0"/>
              <a:t>state-based </a:t>
            </a:r>
            <a:r>
              <a:rPr lang="en-US" altLang="ko-KR" dirty="0">
                <a:solidFill>
                  <a:srgbClr val="C5BDE5"/>
                </a:solidFill>
              </a:rPr>
              <a:t>vs</a:t>
            </a:r>
            <a:r>
              <a:rPr lang="en-US" altLang="ko-KR" dirty="0"/>
              <a:t> object oriented (2)</a:t>
            </a:r>
            <a:endParaRPr lang="ko-KR" altLang="en-US" dirty="0"/>
          </a:p>
        </p:txBody>
      </p:sp>
      <p:sp>
        <p:nvSpPr>
          <p:cNvPr id="20" name="내용 개체 틀 19">
            <a:extLst>
              <a:ext uri="{FF2B5EF4-FFF2-40B4-BE49-F238E27FC236}">
                <a16:creationId xmlns:a16="http://schemas.microsoft.com/office/drawing/2014/main" id="{F4D89F6E-5B72-4142-BEE5-141BF78A5CB8}"/>
              </a:ext>
            </a:extLst>
          </p:cNvPr>
          <p:cNvSpPr>
            <a:spLocks noGrp="1"/>
          </p:cNvSpPr>
          <p:nvPr>
            <p:ph idx="1"/>
          </p:nvPr>
        </p:nvSpPr>
        <p:spPr/>
        <p:txBody>
          <a:bodyPr>
            <a:normAutofit/>
          </a:bodyPr>
          <a:lstStyle/>
          <a:p>
            <a:r>
              <a:rPr lang="en-US" altLang="ko-KR" sz="2400" dirty="0"/>
              <a:t>Y</a:t>
            </a:r>
            <a:r>
              <a:rPr lang="ko-KR" altLang="en-US" sz="2400" dirty="0"/>
              <a:t>축 </a:t>
            </a:r>
            <a:r>
              <a:rPr lang="en-US" altLang="ko-KR" sz="2400" dirty="0"/>
              <a:t>scale</a:t>
            </a:r>
            <a:r>
              <a:rPr lang="ko-KR" altLang="en-US" sz="2400" dirty="0"/>
              <a:t>이 다른 그림을 그릴 때</a:t>
            </a:r>
            <a:endParaRPr lang="en-US" altLang="ko-KR" sz="2400" dirty="0"/>
          </a:p>
          <a:p>
            <a:pPr lvl="1"/>
            <a:r>
              <a:rPr lang="en-US" altLang="ko-KR" sz="2000" b="1" dirty="0"/>
              <a:t>state-based: </a:t>
            </a:r>
            <a:r>
              <a:rPr lang="ko-KR" altLang="en-US" sz="2000" dirty="0"/>
              <a:t>겹쳐서 </a:t>
            </a:r>
            <a:r>
              <a:rPr lang="ko-KR" altLang="en-US" sz="2000" dirty="0" err="1"/>
              <a:t>그려짐</a:t>
            </a:r>
            <a:r>
              <a:rPr lang="en-US" altLang="ko-KR" sz="2000" dirty="0"/>
              <a:t> </a:t>
            </a:r>
          </a:p>
          <a:p>
            <a:pPr lvl="1"/>
            <a:r>
              <a:rPr lang="en-US" altLang="ko-KR" sz="2000" b="1" dirty="0"/>
              <a:t>object-oriented: </a:t>
            </a:r>
            <a:r>
              <a:rPr lang="ko-KR" altLang="en-US" sz="2000" dirty="0"/>
              <a:t>왼쪽과 오른쪽 </a:t>
            </a:r>
            <a:r>
              <a:rPr lang="en-US" altLang="ko-KR" sz="2000" dirty="0"/>
              <a:t>y</a:t>
            </a:r>
            <a:r>
              <a:rPr lang="ko-KR" altLang="en-US" sz="2000" dirty="0"/>
              <a:t>축을 다른 </a:t>
            </a:r>
            <a:r>
              <a:rPr lang="en-US" altLang="ko-KR" sz="2000" dirty="0"/>
              <a:t>scale</a:t>
            </a:r>
            <a:r>
              <a:rPr lang="ko-KR" altLang="en-US" sz="2000" dirty="0"/>
              <a:t>로 지정 가능</a:t>
            </a:r>
          </a:p>
        </p:txBody>
      </p:sp>
      <p:sp>
        <p:nvSpPr>
          <p:cNvPr id="3" name="직사각형 2">
            <a:extLst>
              <a:ext uri="{FF2B5EF4-FFF2-40B4-BE49-F238E27FC236}">
                <a16:creationId xmlns:a16="http://schemas.microsoft.com/office/drawing/2014/main" id="{2FD2A260-A8B0-4C7E-AFB8-544344CDF749}"/>
              </a:ext>
            </a:extLst>
          </p:cNvPr>
          <p:cNvSpPr/>
          <p:nvPr/>
        </p:nvSpPr>
        <p:spPr>
          <a:xfrm>
            <a:off x="7429500" y="6611779"/>
            <a:ext cx="4762500" cy="246221"/>
          </a:xfrm>
          <a:prstGeom prst="rect">
            <a:avLst/>
          </a:prstGeom>
        </p:spPr>
        <p:txBody>
          <a:bodyPr wrap="square">
            <a:spAutoFit/>
          </a:bodyPr>
          <a:lstStyle/>
          <a:p>
            <a:r>
              <a:rPr lang="ko-KR" altLang="en-US" sz="1000" dirty="0">
                <a:solidFill>
                  <a:schemeClr val="bg1">
                    <a:lumMod val="50000"/>
                  </a:schemeClr>
                </a:solidFill>
              </a:rPr>
              <a:t>https://matplotlib.org/matplotblog/posts/pyplot-vs-object-oriented-interface/</a:t>
            </a:r>
          </a:p>
        </p:txBody>
      </p:sp>
      <p:pic>
        <p:nvPicPr>
          <p:cNvPr id="3074" name="Picture 2" descr="png">
            <a:extLst>
              <a:ext uri="{FF2B5EF4-FFF2-40B4-BE49-F238E27FC236}">
                <a16:creationId xmlns:a16="http://schemas.microsoft.com/office/drawing/2014/main" id="{A9F4DA98-87E0-4A97-AE4F-7F795516A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087" y="3197066"/>
            <a:ext cx="4869256" cy="34147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ng">
            <a:extLst>
              <a:ext uri="{FF2B5EF4-FFF2-40B4-BE49-F238E27FC236}">
                <a16:creationId xmlns:a16="http://schemas.microsoft.com/office/drawing/2014/main" id="{9B64ED28-8A8A-4AFA-9F70-23D7ED525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657" y="3584539"/>
            <a:ext cx="3816217" cy="291770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85B89C7-2E7E-48CC-ABED-C17B92CA0FB7}"/>
              </a:ext>
            </a:extLst>
          </p:cNvPr>
          <p:cNvSpPr txBox="1"/>
          <p:nvPr/>
        </p:nvSpPr>
        <p:spPr>
          <a:xfrm>
            <a:off x="1754712" y="3197066"/>
            <a:ext cx="3595255" cy="369332"/>
          </a:xfrm>
          <a:prstGeom prst="rect">
            <a:avLst/>
          </a:prstGeom>
          <a:noFill/>
        </p:spPr>
        <p:txBody>
          <a:bodyPr wrap="square" rtlCol="0">
            <a:spAutoFit/>
          </a:bodyPr>
          <a:lstStyle/>
          <a:p>
            <a:r>
              <a:rPr lang="en-US" altLang="ko-KR" b="1" dirty="0"/>
              <a:t>state-based interface</a:t>
            </a:r>
            <a:endParaRPr lang="ko-KR" altLang="en-US" b="1" dirty="0"/>
          </a:p>
        </p:txBody>
      </p:sp>
      <p:sp>
        <p:nvSpPr>
          <p:cNvPr id="25" name="TextBox 24">
            <a:extLst>
              <a:ext uri="{FF2B5EF4-FFF2-40B4-BE49-F238E27FC236}">
                <a16:creationId xmlns:a16="http://schemas.microsoft.com/office/drawing/2014/main" id="{A054A0D9-94D3-43E2-8B71-73CFF16AC54E}"/>
              </a:ext>
            </a:extLst>
          </p:cNvPr>
          <p:cNvSpPr txBox="1"/>
          <p:nvPr/>
        </p:nvSpPr>
        <p:spPr>
          <a:xfrm>
            <a:off x="6462776" y="3197066"/>
            <a:ext cx="2945169" cy="369332"/>
          </a:xfrm>
          <a:prstGeom prst="rect">
            <a:avLst/>
          </a:prstGeom>
          <a:noFill/>
        </p:spPr>
        <p:txBody>
          <a:bodyPr wrap="square" rtlCol="0">
            <a:spAutoFit/>
          </a:bodyPr>
          <a:lstStyle/>
          <a:p>
            <a:r>
              <a:rPr lang="en-US" altLang="ko-KR" b="1" dirty="0"/>
              <a:t>object oriented interface</a:t>
            </a:r>
            <a:endParaRPr lang="ko-KR" altLang="en-US" b="1" dirty="0"/>
          </a:p>
        </p:txBody>
      </p:sp>
    </p:spTree>
    <p:extLst>
      <p:ext uri="{BB962C8B-B14F-4D97-AF65-F5344CB8AC3E}">
        <p14:creationId xmlns:p14="http://schemas.microsoft.com/office/powerpoint/2010/main" val="2578622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수묵화로 '신나는 어린이 날' 그리기">
            <a:extLst>
              <a:ext uri="{FF2B5EF4-FFF2-40B4-BE49-F238E27FC236}">
                <a16:creationId xmlns:a16="http://schemas.microsoft.com/office/drawing/2014/main" id="{129FC203-B118-4697-B58C-6C4003C6F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909" y="1558675"/>
            <a:ext cx="6858002" cy="4934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양영순, &quot;덴마&quot;. figure 하나에 1행 3열의 axes가 있습니다.">
            <a:extLst>
              <a:ext uri="{FF2B5EF4-FFF2-40B4-BE49-F238E27FC236}">
                <a16:creationId xmlns:a16="http://schemas.microsoft.com/office/drawing/2014/main" id="{758CCDC7-4B01-4720-AB3B-270E4076D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632" y="2190749"/>
            <a:ext cx="5832555"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80AA5176-E65D-45D1-BE14-5AE612F1309F}"/>
              </a:ext>
            </a:extLst>
          </p:cNvPr>
          <p:cNvSpPr>
            <a:spLocks noGrp="1"/>
          </p:cNvSpPr>
          <p:nvPr>
            <p:ph type="title"/>
          </p:nvPr>
        </p:nvSpPr>
        <p:spPr/>
        <p:txBody>
          <a:bodyPr/>
          <a:lstStyle/>
          <a:p>
            <a:r>
              <a:rPr lang="en-US" altLang="ko-KR" dirty="0">
                <a:solidFill>
                  <a:srgbClr val="C5BDE5"/>
                </a:solidFill>
              </a:rPr>
              <a:t>object oriented: </a:t>
            </a:r>
            <a:r>
              <a:rPr lang="en-US" altLang="ko-KR" dirty="0"/>
              <a:t>Figure and Axes</a:t>
            </a:r>
            <a:endParaRPr lang="ko-KR" altLang="en-US" dirty="0"/>
          </a:p>
        </p:txBody>
      </p:sp>
      <p:sp>
        <p:nvSpPr>
          <p:cNvPr id="4" name="TextBox 3">
            <a:extLst>
              <a:ext uri="{FF2B5EF4-FFF2-40B4-BE49-F238E27FC236}">
                <a16:creationId xmlns:a16="http://schemas.microsoft.com/office/drawing/2014/main" id="{345B4506-7E51-4157-9A94-5F014829BEBE}"/>
              </a:ext>
            </a:extLst>
          </p:cNvPr>
          <p:cNvSpPr txBox="1"/>
          <p:nvPr/>
        </p:nvSpPr>
        <p:spPr>
          <a:xfrm>
            <a:off x="8574809" y="2190750"/>
            <a:ext cx="3314700" cy="369332"/>
          </a:xfrm>
          <a:prstGeom prst="rect">
            <a:avLst/>
          </a:prstGeom>
          <a:noFill/>
        </p:spPr>
        <p:txBody>
          <a:bodyPr wrap="square" rtlCol="0">
            <a:spAutoFit/>
          </a:bodyPr>
          <a:lstStyle/>
          <a:p>
            <a:r>
              <a:rPr lang="ko-KR" altLang="en-US" b="1" dirty="0"/>
              <a:t>도화지 </a:t>
            </a:r>
            <a:r>
              <a:rPr lang="en-US" altLang="ko-KR" b="1" dirty="0"/>
              <a:t>: Figure</a:t>
            </a:r>
            <a:endParaRPr lang="ko-KR" altLang="en-US" b="1" dirty="0"/>
          </a:p>
        </p:txBody>
      </p:sp>
      <p:sp>
        <p:nvSpPr>
          <p:cNvPr id="6" name="TextBox 5">
            <a:extLst>
              <a:ext uri="{FF2B5EF4-FFF2-40B4-BE49-F238E27FC236}">
                <a16:creationId xmlns:a16="http://schemas.microsoft.com/office/drawing/2014/main" id="{F3FDED5B-35F7-4E62-93FE-0934B4064192}"/>
              </a:ext>
            </a:extLst>
          </p:cNvPr>
          <p:cNvSpPr txBox="1"/>
          <p:nvPr/>
        </p:nvSpPr>
        <p:spPr>
          <a:xfrm>
            <a:off x="8574809" y="2838450"/>
            <a:ext cx="3314700" cy="369332"/>
          </a:xfrm>
          <a:prstGeom prst="rect">
            <a:avLst/>
          </a:prstGeom>
          <a:noFill/>
        </p:spPr>
        <p:txBody>
          <a:bodyPr wrap="square" rtlCol="0">
            <a:spAutoFit/>
          </a:bodyPr>
          <a:lstStyle/>
          <a:p>
            <a:r>
              <a:rPr lang="ko-KR" altLang="en-US" b="1" dirty="0"/>
              <a:t>네모 공간 </a:t>
            </a:r>
            <a:r>
              <a:rPr lang="en-US" altLang="ko-KR" b="1" dirty="0"/>
              <a:t>: Axes</a:t>
            </a:r>
            <a:endParaRPr lang="ko-KR" altLang="en-US" b="1" dirty="0"/>
          </a:p>
        </p:txBody>
      </p:sp>
      <p:cxnSp>
        <p:nvCxnSpPr>
          <p:cNvPr id="7" name="직선 화살표 연결선 6">
            <a:extLst>
              <a:ext uri="{FF2B5EF4-FFF2-40B4-BE49-F238E27FC236}">
                <a16:creationId xmlns:a16="http://schemas.microsoft.com/office/drawing/2014/main" id="{8977B57E-72EB-4D32-8370-23F6D82FC806}"/>
              </a:ext>
            </a:extLst>
          </p:cNvPr>
          <p:cNvCxnSpPr>
            <a:cxnSpLocks/>
            <a:stCxn id="4" idx="1"/>
          </p:cNvCxnSpPr>
          <p:nvPr/>
        </p:nvCxnSpPr>
        <p:spPr>
          <a:xfrm flipH="1">
            <a:off x="7755659" y="2375416"/>
            <a:ext cx="819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20E555EC-F808-4E15-BA8E-0C80376FC4B5}"/>
              </a:ext>
            </a:extLst>
          </p:cNvPr>
          <p:cNvCxnSpPr>
            <a:cxnSpLocks/>
            <a:stCxn id="6" idx="1"/>
          </p:cNvCxnSpPr>
          <p:nvPr/>
        </p:nvCxnSpPr>
        <p:spPr>
          <a:xfrm flipH="1">
            <a:off x="6955559" y="3023116"/>
            <a:ext cx="1619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80B2A08B-BF49-4E2A-8FA6-2D9D2FED3EE6}"/>
              </a:ext>
            </a:extLst>
          </p:cNvPr>
          <p:cNvSpPr/>
          <p:nvPr/>
        </p:nvSpPr>
        <p:spPr>
          <a:xfrm>
            <a:off x="10372724" y="6611779"/>
            <a:ext cx="1819275" cy="246221"/>
          </a:xfrm>
          <a:prstGeom prst="rect">
            <a:avLst/>
          </a:prstGeom>
        </p:spPr>
        <p:txBody>
          <a:bodyPr wrap="square">
            <a:spAutoFit/>
          </a:bodyPr>
          <a:lstStyle/>
          <a:p>
            <a:r>
              <a:rPr lang="ko-KR" altLang="en-US" sz="1000" dirty="0">
                <a:solidFill>
                  <a:schemeClr val="bg1">
                    <a:lumMod val="50000"/>
                  </a:schemeClr>
                </a:solidFill>
              </a:rPr>
              <a:t>양영순</a:t>
            </a:r>
            <a:r>
              <a:rPr lang="en-US" altLang="ko-KR" sz="1000" dirty="0">
                <a:solidFill>
                  <a:schemeClr val="bg1">
                    <a:lumMod val="50000"/>
                  </a:schemeClr>
                </a:solidFill>
              </a:rPr>
              <a:t>, “</a:t>
            </a:r>
            <a:r>
              <a:rPr lang="ko-KR" altLang="en-US" sz="1000" dirty="0" err="1">
                <a:solidFill>
                  <a:schemeClr val="bg1">
                    <a:lumMod val="50000"/>
                  </a:schemeClr>
                </a:solidFill>
              </a:rPr>
              <a:t>덴마</a:t>
            </a:r>
            <a:r>
              <a:rPr lang="en-US" altLang="ko-KR" sz="1000" dirty="0">
                <a:solidFill>
                  <a:schemeClr val="bg1">
                    <a:lumMod val="50000"/>
                  </a:schemeClr>
                </a:solidFill>
              </a:rPr>
              <a:t>”. </a:t>
            </a:r>
            <a:r>
              <a:rPr lang="ko-KR" altLang="en-US" sz="1000" dirty="0">
                <a:solidFill>
                  <a:schemeClr val="bg1">
                    <a:lumMod val="50000"/>
                  </a:schemeClr>
                </a:solidFill>
              </a:rPr>
              <a:t>네이버 웹툰</a:t>
            </a:r>
          </a:p>
        </p:txBody>
      </p:sp>
      <p:sp>
        <p:nvSpPr>
          <p:cNvPr id="16" name="TextBox 15">
            <a:extLst>
              <a:ext uri="{FF2B5EF4-FFF2-40B4-BE49-F238E27FC236}">
                <a16:creationId xmlns:a16="http://schemas.microsoft.com/office/drawing/2014/main" id="{7018412A-1233-4DDA-AD93-F9B3E9B6F537}"/>
              </a:ext>
            </a:extLst>
          </p:cNvPr>
          <p:cNvSpPr txBox="1"/>
          <p:nvPr/>
        </p:nvSpPr>
        <p:spPr>
          <a:xfrm>
            <a:off x="8574809" y="3705938"/>
            <a:ext cx="3314700" cy="369332"/>
          </a:xfrm>
          <a:prstGeom prst="rect">
            <a:avLst/>
          </a:prstGeom>
          <a:noFill/>
        </p:spPr>
        <p:txBody>
          <a:bodyPr wrap="square" rtlCol="0">
            <a:spAutoFit/>
          </a:bodyPr>
          <a:lstStyle/>
          <a:p>
            <a:r>
              <a:rPr lang="en-US" altLang="ko-KR" b="1" dirty="0"/>
              <a:t>1 x 3 Axes</a:t>
            </a:r>
            <a:endParaRPr lang="ko-KR" altLang="en-US" b="1" dirty="0"/>
          </a:p>
        </p:txBody>
      </p:sp>
      <p:sp>
        <p:nvSpPr>
          <p:cNvPr id="17" name="TextBox 16">
            <a:extLst>
              <a:ext uri="{FF2B5EF4-FFF2-40B4-BE49-F238E27FC236}">
                <a16:creationId xmlns:a16="http://schemas.microsoft.com/office/drawing/2014/main" id="{B20EBDDF-D779-45D7-BF7D-C15E652B89FA}"/>
              </a:ext>
            </a:extLst>
          </p:cNvPr>
          <p:cNvSpPr txBox="1"/>
          <p:nvPr/>
        </p:nvSpPr>
        <p:spPr>
          <a:xfrm>
            <a:off x="9033164" y="4136385"/>
            <a:ext cx="3026170" cy="369332"/>
          </a:xfrm>
          <a:prstGeom prst="rect">
            <a:avLst/>
          </a:prstGeom>
          <a:noFill/>
        </p:spPr>
        <p:txBody>
          <a:bodyPr wrap="square" rtlCol="0">
            <a:spAutoFit/>
          </a:bodyPr>
          <a:lstStyle/>
          <a:p>
            <a:r>
              <a:rPr lang="en-US" altLang="ko-KR" b="1" dirty="0">
                <a:solidFill>
                  <a:schemeClr val="bg1">
                    <a:lumMod val="50000"/>
                  </a:schemeClr>
                </a:solidFill>
              </a:rPr>
              <a:t>Axes[0]</a:t>
            </a:r>
            <a:endParaRPr lang="ko-KR" altLang="en-US" b="1" dirty="0">
              <a:solidFill>
                <a:schemeClr val="bg1">
                  <a:lumMod val="50000"/>
                </a:schemeClr>
              </a:solidFill>
            </a:endParaRPr>
          </a:p>
        </p:txBody>
      </p:sp>
      <p:sp>
        <p:nvSpPr>
          <p:cNvPr id="18" name="TextBox 17">
            <a:extLst>
              <a:ext uri="{FF2B5EF4-FFF2-40B4-BE49-F238E27FC236}">
                <a16:creationId xmlns:a16="http://schemas.microsoft.com/office/drawing/2014/main" id="{4F74E104-FA36-42F2-A7FF-DAEC981F3BBA}"/>
              </a:ext>
            </a:extLst>
          </p:cNvPr>
          <p:cNvSpPr txBox="1"/>
          <p:nvPr/>
        </p:nvSpPr>
        <p:spPr>
          <a:xfrm>
            <a:off x="9033164" y="4532876"/>
            <a:ext cx="3026170" cy="369332"/>
          </a:xfrm>
          <a:prstGeom prst="rect">
            <a:avLst/>
          </a:prstGeom>
          <a:noFill/>
        </p:spPr>
        <p:txBody>
          <a:bodyPr wrap="square" rtlCol="0">
            <a:spAutoFit/>
          </a:bodyPr>
          <a:lstStyle/>
          <a:p>
            <a:r>
              <a:rPr lang="en-US" altLang="ko-KR" b="1" dirty="0">
                <a:solidFill>
                  <a:schemeClr val="bg1">
                    <a:lumMod val="50000"/>
                  </a:schemeClr>
                </a:solidFill>
              </a:rPr>
              <a:t>Axes[1]</a:t>
            </a:r>
            <a:endParaRPr lang="ko-KR" altLang="en-US" b="1" dirty="0">
              <a:solidFill>
                <a:schemeClr val="bg1">
                  <a:lumMod val="50000"/>
                </a:schemeClr>
              </a:solidFill>
            </a:endParaRPr>
          </a:p>
        </p:txBody>
      </p:sp>
      <p:sp>
        <p:nvSpPr>
          <p:cNvPr id="19" name="TextBox 18">
            <a:extLst>
              <a:ext uri="{FF2B5EF4-FFF2-40B4-BE49-F238E27FC236}">
                <a16:creationId xmlns:a16="http://schemas.microsoft.com/office/drawing/2014/main" id="{4452B2B5-A01A-45EF-A636-25F998018FDE}"/>
              </a:ext>
            </a:extLst>
          </p:cNvPr>
          <p:cNvSpPr txBox="1"/>
          <p:nvPr/>
        </p:nvSpPr>
        <p:spPr>
          <a:xfrm>
            <a:off x="9033164" y="4929367"/>
            <a:ext cx="3026170" cy="369332"/>
          </a:xfrm>
          <a:prstGeom prst="rect">
            <a:avLst/>
          </a:prstGeom>
          <a:noFill/>
        </p:spPr>
        <p:txBody>
          <a:bodyPr wrap="square" rtlCol="0">
            <a:spAutoFit/>
          </a:bodyPr>
          <a:lstStyle/>
          <a:p>
            <a:r>
              <a:rPr lang="en-US" altLang="ko-KR" b="1" dirty="0">
                <a:solidFill>
                  <a:schemeClr val="bg1">
                    <a:lumMod val="50000"/>
                  </a:schemeClr>
                </a:solidFill>
              </a:rPr>
              <a:t>Axes[2]</a:t>
            </a:r>
            <a:endParaRPr lang="ko-KR" altLang="en-US" b="1" dirty="0">
              <a:solidFill>
                <a:schemeClr val="bg1">
                  <a:lumMod val="50000"/>
                </a:schemeClr>
              </a:solidFill>
            </a:endParaRPr>
          </a:p>
        </p:txBody>
      </p:sp>
      <p:sp>
        <p:nvSpPr>
          <p:cNvPr id="12" name="직사각형 11">
            <a:extLst>
              <a:ext uri="{FF2B5EF4-FFF2-40B4-BE49-F238E27FC236}">
                <a16:creationId xmlns:a16="http://schemas.microsoft.com/office/drawing/2014/main" id="{622B2AD4-DE8F-4F9A-BEF8-A67ABEA59D50}"/>
              </a:ext>
            </a:extLst>
          </p:cNvPr>
          <p:cNvSpPr/>
          <p:nvPr/>
        </p:nvSpPr>
        <p:spPr>
          <a:xfrm>
            <a:off x="1884218" y="2189018"/>
            <a:ext cx="1717964" cy="36668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FEA1B7B8-EF62-4329-9380-529C3F2409D5}"/>
              </a:ext>
            </a:extLst>
          </p:cNvPr>
          <p:cNvSpPr/>
          <p:nvPr/>
        </p:nvSpPr>
        <p:spPr>
          <a:xfrm>
            <a:off x="3666362" y="2189018"/>
            <a:ext cx="2475820" cy="36668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5AD34C16-83DA-4412-8173-02EDA85E2BB8}"/>
              </a:ext>
            </a:extLst>
          </p:cNvPr>
          <p:cNvSpPr/>
          <p:nvPr/>
        </p:nvSpPr>
        <p:spPr>
          <a:xfrm>
            <a:off x="6197600" y="2189018"/>
            <a:ext cx="1514764" cy="36668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화살표 연결선 13">
            <a:extLst>
              <a:ext uri="{FF2B5EF4-FFF2-40B4-BE49-F238E27FC236}">
                <a16:creationId xmlns:a16="http://schemas.microsoft.com/office/drawing/2014/main" id="{91AE3193-F884-4F7A-8C9C-2B3F4374BAC1}"/>
              </a:ext>
            </a:extLst>
          </p:cNvPr>
          <p:cNvCxnSpPr>
            <a:cxnSpLocks/>
            <a:stCxn id="17" idx="1"/>
          </p:cNvCxnSpPr>
          <p:nvPr/>
        </p:nvCxnSpPr>
        <p:spPr>
          <a:xfrm flipH="1">
            <a:off x="3075709" y="4321051"/>
            <a:ext cx="5957455"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EAFD4A07-4806-44C8-85B3-981222D83A0D}"/>
              </a:ext>
            </a:extLst>
          </p:cNvPr>
          <p:cNvCxnSpPr>
            <a:cxnSpLocks/>
            <a:stCxn id="18" idx="1"/>
          </p:cNvCxnSpPr>
          <p:nvPr/>
        </p:nvCxnSpPr>
        <p:spPr>
          <a:xfrm flipH="1">
            <a:off x="5560291" y="4717542"/>
            <a:ext cx="347287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D60A728E-8F20-4C20-BB16-BF5E8AAA738F}"/>
              </a:ext>
            </a:extLst>
          </p:cNvPr>
          <p:cNvCxnSpPr>
            <a:cxnSpLocks/>
            <a:stCxn id="19" idx="1"/>
          </p:cNvCxnSpPr>
          <p:nvPr/>
        </p:nvCxnSpPr>
        <p:spPr>
          <a:xfrm flipH="1">
            <a:off x="7444509" y="5114033"/>
            <a:ext cx="1588655"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44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ng">
            <a:extLst>
              <a:ext uri="{FF2B5EF4-FFF2-40B4-BE49-F238E27FC236}">
                <a16:creationId xmlns:a16="http://schemas.microsoft.com/office/drawing/2014/main" id="{19C187B8-07A9-4F1F-AC18-536E670D5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018" y="932872"/>
            <a:ext cx="5823528" cy="5823528"/>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21797528-9BFB-4B4E-8904-9E30338F6AB1}"/>
              </a:ext>
            </a:extLst>
          </p:cNvPr>
          <p:cNvSpPr>
            <a:spLocks noGrp="1"/>
          </p:cNvSpPr>
          <p:nvPr>
            <p:ph type="title"/>
          </p:nvPr>
        </p:nvSpPr>
        <p:spPr/>
        <p:txBody>
          <a:bodyPr/>
          <a:lstStyle/>
          <a:p>
            <a:r>
              <a:rPr lang="en-US" altLang="ko-KR" dirty="0">
                <a:solidFill>
                  <a:srgbClr val="C5BDE5"/>
                </a:solidFill>
              </a:rPr>
              <a:t>object oriented: </a:t>
            </a:r>
            <a:r>
              <a:rPr lang="en-US" altLang="ko-KR" dirty="0"/>
              <a:t>Axes </a:t>
            </a:r>
            <a:r>
              <a:rPr lang="ko-KR" altLang="en-US" dirty="0"/>
              <a:t>구조</a:t>
            </a:r>
            <a:endParaRPr lang="ko-KR" altLang="en-US" dirty="0">
              <a:solidFill>
                <a:srgbClr val="8373C7"/>
              </a:solidFill>
            </a:endParaRPr>
          </a:p>
        </p:txBody>
      </p:sp>
      <p:sp>
        <p:nvSpPr>
          <p:cNvPr id="4" name="TextBox 3">
            <a:extLst>
              <a:ext uri="{FF2B5EF4-FFF2-40B4-BE49-F238E27FC236}">
                <a16:creationId xmlns:a16="http://schemas.microsoft.com/office/drawing/2014/main" id="{D4CB405A-B81A-439C-AC3B-FC2B89C9BE56}"/>
              </a:ext>
            </a:extLst>
          </p:cNvPr>
          <p:cNvSpPr txBox="1"/>
          <p:nvPr/>
        </p:nvSpPr>
        <p:spPr>
          <a:xfrm>
            <a:off x="6881091" y="1551709"/>
            <a:ext cx="5089236" cy="4801314"/>
          </a:xfrm>
          <a:prstGeom prst="rect">
            <a:avLst/>
          </a:prstGeom>
          <a:noFill/>
        </p:spPr>
        <p:txBody>
          <a:bodyPr wrap="square" rtlCol="0">
            <a:spAutoFit/>
          </a:bodyPr>
          <a:lstStyle/>
          <a:p>
            <a:r>
              <a:rPr lang="en-US" altLang="ko-KR" dirty="0">
                <a:solidFill>
                  <a:srgbClr val="00B050"/>
                </a:solidFill>
              </a:rPr>
              <a:t># Figure</a:t>
            </a:r>
            <a:r>
              <a:rPr lang="ko-KR" altLang="en-US" dirty="0">
                <a:solidFill>
                  <a:srgbClr val="00B050"/>
                </a:solidFill>
              </a:rPr>
              <a:t>와 </a:t>
            </a:r>
            <a:r>
              <a:rPr lang="en-US" altLang="ko-KR" dirty="0">
                <a:solidFill>
                  <a:srgbClr val="00B050"/>
                </a:solidFill>
              </a:rPr>
              <a:t>Axes </a:t>
            </a:r>
            <a:r>
              <a:rPr lang="ko-KR" altLang="en-US" dirty="0">
                <a:solidFill>
                  <a:srgbClr val="00B050"/>
                </a:solidFill>
              </a:rPr>
              <a:t>생성</a:t>
            </a:r>
            <a:endParaRPr lang="en-US" altLang="ko-KR" dirty="0">
              <a:solidFill>
                <a:srgbClr val="00B050"/>
              </a:solidFill>
            </a:endParaRPr>
          </a:p>
          <a:p>
            <a:r>
              <a:rPr lang="en-US" altLang="ko-KR" dirty="0">
                <a:solidFill>
                  <a:srgbClr val="FF00FF"/>
                </a:solidFill>
              </a:rPr>
              <a:t>fig</a:t>
            </a:r>
            <a:r>
              <a:rPr lang="en-US" altLang="ko-KR" dirty="0"/>
              <a:t>,</a:t>
            </a:r>
            <a:r>
              <a:rPr lang="ko-KR" altLang="en-US" dirty="0"/>
              <a:t> </a:t>
            </a:r>
            <a:r>
              <a:rPr lang="en-US" altLang="ko-KR" dirty="0">
                <a:solidFill>
                  <a:srgbClr val="00B0F0"/>
                </a:solidFill>
              </a:rPr>
              <a:t>ax</a:t>
            </a:r>
            <a:r>
              <a:rPr lang="ko-KR" altLang="en-US" dirty="0"/>
              <a:t> </a:t>
            </a:r>
            <a:r>
              <a:rPr lang="en-US" altLang="ko-KR" dirty="0"/>
              <a:t>=</a:t>
            </a:r>
            <a:r>
              <a:rPr lang="ko-KR" altLang="en-US" dirty="0"/>
              <a:t> </a:t>
            </a:r>
            <a:r>
              <a:rPr lang="en-US" altLang="ko-KR" dirty="0" err="1"/>
              <a:t>plt.subplots</a:t>
            </a:r>
            <a:r>
              <a:rPr lang="en-US" altLang="ko-KR" dirty="0"/>
              <a:t>()</a:t>
            </a:r>
          </a:p>
          <a:p>
            <a:endParaRPr lang="en-US" altLang="ko-KR" dirty="0"/>
          </a:p>
          <a:p>
            <a:r>
              <a:rPr lang="en-US" altLang="ko-KR" dirty="0">
                <a:solidFill>
                  <a:srgbClr val="00B050"/>
                </a:solidFill>
              </a:rPr>
              <a:t># Axes</a:t>
            </a:r>
            <a:r>
              <a:rPr lang="ko-KR" altLang="en-US" dirty="0">
                <a:solidFill>
                  <a:srgbClr val="00B050"/>
                </a:solidFill>
              </a:rPr>
              <a:t>에 </a:t>
            </a:r>
            <a:r>
              <a:rPr lang="en-US" altLang="ko-KR" dirty="0">
                <a:solidFill>
                  <a:srgbClr val="00B050"/>
                </a:solidFill>
              </a:rPr>
              <a:t>data </a:t>
            </a:r>
            <a:r>
              <a:rPr lang="ko-KR" altLang="en-US" dirty="0">
                <a:solidFill>
                  <a:srgbClr val="00B050"/>
                </a:solidFill>
              </a:rPr>
              <a:t>그리기</a:t>
            </a:r>
            <a:endParaRPr lang="en-US" altLang="ko-KR" dirty="0">
              <a:solidFill>
                <a:srgbClr val="00B050"/>
              </a:solidFill>
            </a:endParaRPr>
          </a:p>
          <a:p>
            <a:r>
              <a:rPr lang="en-US" altLang="ko-KR" dirty="0" err="1">
                <a:solidFill>
                  <a:srgbClr val="00B0F0"/>
                </a:solidFill>
              </a:rPr>
              <a:t>ax</a:t>
            </a:r>
            <a:r>
              <a:rPr lang="en-US" altLang="ko-KR" dirty="0" err="1"/>
              <a:t>.plot</a:t>
            </a:r>
            <a:r>
              <a:rPr lang="en-US" altLang="ko-KR" dirty="0"/>
              <a:t>(x, y)</a:t>
            </a:r>
          </a:p>
          <a:p>
            <a:endParaRPr lang="en-US" altLang="ko-KR" dirty="0"/>
          </a:p>
          <a:p>
            <a:r>
              <a:rPr lang="en-US" altLang="ko-KR" dirty="0">
                <a:solidFill>
                  <a:srgbClr val="00B050"/>
                </a:solidFill>
              </a:rPr>
              <a:t># x </a:t>
            </a:r>
            <a:r>
              <a:rPr lang="ko-KR" altLang="en-US" dirty="0">
                <a:solidFill>
                  <a:srgbClr val="00B050"/>
                </a:solidFill>
              </a:rPr>
              <a:t>축 이름 붙이기</a:t>
            </a:r>
            <a:endParaRPr lang="en-US" altLang="ko-KR" dirty="0">
              <a:solidFill>
                <a:srgbClr val="00B050"/>
              </a:solidFill>
            </a:endParaRPr>
          </a:p>
          <a:p>
            <a:r>
              <a:rPr lang="en-US" altLang="ko-KR" dirty="0" err="1">
                <a:solidFill>
                  <a:srgbClr val="00B0F0"/>
                </a:solidFill>
              </a:rPr>
              <a:t>ax</a:t>
            </a:r>
            <a:r>
              <a:rPr lang="en-US" altLang="ko-KR" dirty="0" err="1"/>
              <a:t>.set_xlabel</a:t>
            </a:r>
            <a:r>
              <a:rPr lang="en-US" altLang="ko-KR" dirty="0"/>
              <a:t>(“x axis label”)</a:t>
            </a:r>
          </a:p>
          <a:p>
            <a:endParaRPr lang="en-US" altLang="ko-KR" dirty="0"/>
          </a:p>
          <a:p>
            <a:r>
              <a:rPr lang="en-US" altLang="ko-KR" dirty="0">
                <a:solidFill>
                  <a:srgbClr val="00B050"/>
                </a:solidFill>
              </a:rPr>
              <a:t># y</a:t>
            </a:r>
            <a:r>
              <a:rPr lang="ko-KR" altLang="en-US" dirty="0">
                <a:solidFill>
                  <a:srgbClr val="00B050"/>
                </a:solidFill>
              </a:rPr>
              <a:t>축 눈금 조정</a:t>
            </a:r>
            <a:endParaRPr lang="en-US" altLang="ko-KR" dirty="0">
              <a:solidFill>
                <a:srgbClr val="00B050"/>
              </a:solidFill>
            </a:endParaRPr>
          </a:p>
          <a:p>
            <a:r>
              <a:rPr lang="en-US" altLang="ko-KR" dirty="0" err="1"/>
              <a:t>yticks</a:t>
            </a:r>
            <a:r>
              <a:rPr lang="en-US" altLang="ko-KR" dirty="0"/>
              <a:t> = [0, 1, 2, 3, 4]</a:t>
            </a:r>
          </a:p>
          <a:p>
            <a:r>
              <a:rPr lang="en-US" altLang="ko-KR" dirty="0" err="1">
                <a:solidFill>
                  <a:srgbClr val="00B0F0"/>
                </a:solidFill>
              </a:rPr>
              <a:t>ax</a:t>
            </a:r>
            <a:r>
              <a:rPr lang="en-US" altLang="ko-KR" dirty="0" err="1"/>
              <a:t>.set_yticks</a:t>
            </a:r>
            <a:r>
              <a:rPr lang="en-US" altLang="ko-KR" dirty="0"/>
              <a:t>(</a:t>
            </a:r>
            <a:r>
              <a:rPr lang="en-US" altLang="ko-KR" dirty="0" err="1"/>
              <a:t>yticks</a:t>
            </a:r>
            <a:r>
              <a:rPr lang="en-US" altLang="ko-KR" dirty="0"/>
              <a:t>)</a:t>
            </a:r>
          </a:p>
          <a:p>
            <a:r>
              <a:rPr lang="en-US" altLang="ko-KR" dirty="0" err="1">
                <a:solidFill>
                  <a:srgbClr val="00B0F0"/>
                </a:solidFill>
              </a:rPr>
              <a:t>ax</a:t>
            </a:r>
            <a:r>
              <a:rPr lang="en-US" altLang="ko-KR" dirty="0" err="1"/>
              <a:t>.set_yticklabels</a:t>
            </a:r>
            <a:r>
              <a:rPr lang="en-US" altLang="ko-KR" dirty="0"/>
              <a:t>(</a:t>
            </a:r>
            <a:r>
              <a:rPr lang="en-US" altLang="ko-KR" dirty="0" err="1"/>
              <a:t>yticks</a:t>
            </a:r>
            <a:r>
              <a:rPr lang="en-US" altLang="ko-KR" dirty="0"/>
              <a:t>)</a:t>
            </a:r>
          </a:p>
          <a:p>
            <a:endParaRPr lang="en-US" altLang="ko-KR" dirty="0"/>
          </a:p>
          <a:p>
            <a:r>
              <a:rPr lang="en-US" altLang="ko-KR" dirty="0">
                <a:solidFill>
                  <a:srgbClr val="00B050"/>
                </a:solidFill>
              </a:rPr>
              <a:t># </a:t>
            </a:r>
            <a:r>
              <a:rPr lang="ko-KR" altLang="en-US" dirty="0">
                <a:solidFill>
                  <a:srgbClr val="00B050"/>
                </a:solidFill>
              </a:rPr>
              <a:t>그림 저장</a:t>
            </a:r>
            <a:endParaRPr lang="en-US" altLang="ko-KR" dirty="0">
              <a:solidFill>
                <a:srgbClr val="00B050"/>
              </a:solidFill>
            </a:endParaRPr>
          </a:p>
          <a:p>
            <a:r>
              <a:rPr lang="en-US" altLang="ko-KR" dirty="0" err="1">
                <a:solidFill>
                  <a:srgbClr val="FF00FF"/>
                </a:solidFill>
              </a:rPr>
              <a:t>fig</a:t>
            </a:r>
            <a:r>
              <a:rPr lang="en-US" altLang="ko-KR" dirty="0" err="1"/>
              <a:t>.savefig</a:t>
            </a:r>
            <a:r>
              <a:rPr lang="en-US" altLang="ko-KR" dirty="0"/>
              <a:t>(“my_figure.png”)</a:t>
            </a:r>
          </a:p>
          <a:p>
            <a:endParaRPr lang="ko-KR" altLang="en-US" dirty="0"/>
          </a:p>
        </p:txBody>
      </p:sp>
    </p:spTree>
    <p:extLst>
      <p:ext uri="{BB962C8B-B14F-4D97-AF65-F5344CB8AC3E}">
        <p14:creationId xmlns:p14="http://schemas.microsoft.com/office/powerpoint/2010/main" val="1046281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2F082EF-80AF-4ACD-95E6-08664C24FDEA}"/>
              </a:ext>
            </a:extLst>
          </p:cNvPr>
          <p:cNvSpPr>
            <a:spLocks noGrp="1"/>
          </p:cNvSpPr>
          <p:nvPr>
            <p:ph type="title"/>
          </p:nvPr>
        </p:nvSpPr>
        <p:spPr>
          <a:xfrm>
            <a:off x="838200" y="365125"/>
            <a:ext cx="11252200" cy="842573"/>
          </a:xfrm>
        </p:spPr>
        <p:txBody>
          <a:bodyPr>
            <a:normAutofit/>
          </a:bodyPr>
          <a:lstStyle/>
          <a:p>
            <a:r>
              <a:rPr lang="en-US" altLang="ko-KR" dirty="0"/>
              <a:t>Q:</a:t>
            </a:r>
            <a:r>
              <a:rPr lang="ko-KR" altLang="en-US" dirty="0"/>
              <a:t> 어떤 회사의 </a:t>
            </a:r>
            <a:r>
              <a:rPr lang="en-US" altLang="ko-KR" dirty="0"/>
              <a:t>2020</a:t>
            </a:r>
            <a:r>
              <a:rPr lang="ko-KR" altLang="en-US" dirty="0"/>
              <a:t>년 주가상승률이 높은가</a:t>
            </a:r>
            <a:r>
              <a:rPr lang="en-US" altLang="ko-KR" dirty="0"/>
              <a:t>?</a:t>
            </a:r>
            <a:endParaRPr lang="ko-KR" altLang="en-US" dirty="0"/>
          </a:p>
        </p:txBody>
      </p:sp>
      <p:sp>
        <p:nvSpPr>
          <p:cNvPr id="3" name="내용 개체 틀 2">
            <a:extLst>
              <a:ext uri="{FF2B5EF4-FFF2-40B4-BE49-F238E27FC236}">
                <a16:creationId xmlns:a16="http://schemas.microsoft.com/office/drawing/2014/main" id="{19074C1C-00AF-4085-A672-FA385548C857}"/>
              </a:ext>
            </a:extLst>
          </p:cNvPr>
          <p:cNvSpPr>
            <a:spLocks noGrp="1"/>
          </p:cNvSpPr>
          <p:nvPr>
            <p:ph idx="1"/>
          </p:nvPr>
        </p:nvSpPr>
        <p:spPr/>
        <p:txBody>
          <a:bodyPr/>
          <a:lstStyle/>
          <a:p>
            <a:r>
              <a:rPr lang="en-US" altLang="ko-KR" dirty="0"/>
              <a:t>Q’ : </a:t>
            </a:r>
            <a:r>
              <a:rPr lang="ko-KR" altLang="en-US" dirty="0"/>
              <a:t>어떤 그림을 그려야 할까</a:t>
            </a:r>
            <a:r>
              <a:rPr lang="en-US" altLang="ko-KR" dirty="0"/>
              <a:t>?</a:t>
            </a:r>
          </a:p>
          <a:p>
            <a:r>
              <a:rPr lang="en-US" altLang="ko-KR" dirty="0"/>
              <a:t>A’ : </a:t>
            </a:r>
            <a:r>
              <a:rPr lang="ko-KR" altLang="en-US" dirty="0"/>
              <a:t>주가를 </a:t>
            </a:r>
            <a:r>
              <a:rPr lang="en-US" altLang="ko-KR" dirty="0"/>
              <a:t>2020</a:t>
            </a:r>
            <a:r>
              <a:rPr lang="ko-KR" altLang="en-US" dirty="0"/>
              <a:t>년 시초가로 나눈 그림</a:t>
            </a:r>
          </a:p>
        </p:txBody>
      </p:sp>
      <p:pic>
        <p:nvPicPr>
          <p:cNvPr id="4" name="그림 3">
            <a:extLst>
              <a:ext uri="{FF2B5EF4-FFF2-40B4-BE49-F238E27FC236}">
                <a16:creationId xmlns:a16="http://schemas.microsoft.com/office/drawing/2014/main" id="{14B8806B-9C1D-41A8-B7AF-BDE70B1F4ADC}"/>
              </a:ext>
            </a:extLst>
          </p:cNvPr>
          <p:cNvPicPr>
            <a:picLocks noChangeAspect="1"/>
          </p:cNvPicPr>
          <p:nvPr/>
        </p:nvPicPr>
        <p:blipFill>
          <a:blip r:embed="rId2"/>
          <a:stretch>
            <a:fillRect/>
          </a:stretch>
        </p:blipFill>
        <p:spPr>
          <a:xfrm>
            <a:off x="0" y="2758012"/>
            <a:ext cx="12192000" cy="2946400"/>
          </a:xfrm>
          <a:prstGeom prst="rect">
            <a:avLst/>
          </a:prstGeom>
        </p:spPr>
      </p:pic>
      <p:pic>
        <p:nvPicPr>
          <p:cNvPr id="7" name="그림 6">
            <a:extLst>
              <a:ext uri="{FF2B5EF4-FFF2-40B4-BE49-F238E27FC236}">
                <a16:creationId xmlns:a16="http://schemas.microsoft.com/office/drawing/2014/main" id="{B84C023D-FCCD-41BA-BEDB-392568F21C52}"/>
              </a:ext>
            </a:extLst>
          </p:cNvPr>
          <p:cNvPicPr>
            <a:picLocks noChangeAspect="1"/>
          </p:cNvPicPr>
          <p:nvPr/>
        </p:nvPicPr>
        <p:blipFill rotWithShape="1">
          <a:blip r:embed="rId3"/>
          <a:srcRect r="50000"/>
          <a:stretch/>
        </p:blipFill>
        <p:spPr>
          <a:xfrm>
            <a:off x="0" y="2625725"/>
            <a:ext cx="6096000" cy="1606550"/>
          </a:xfrm>
          <a:prstGeom prst="rect">
            <a:avLst/>
          </a:prstGeom>
        </p:spPr>
      </p:pic>
      <p:pic>
        <p:nvPicPr>
          <p:cNvPr id="9" name="Picture 2">
            <a:extLst>
              <a:ext uri="{FF2B5EF4-FFF2-40B4-BE49-F238E27FC236}">
                <a16:creationId xmlns:a16="http://schemas.microsoft.com/office/drawing/2014/main" id="{D1C4B40B-6E24-4460-86FB-6E2125324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947" y="2625725"/>
            <a:ext cx="5948853" cy="3078685"/>
          </a:xfrm>
          <a:prstGeom prst="rect">
            <a:avLst/>
          </a:prstGeom>
          <a:solidFill>
            <a:schemeClr val="bg1"/>
          </a:solidFill>
        </p:spPr>
      </p:pic>
    </p:spTree>
    <p:extLst>
      <p:ext uri="{BB962C8B-B14F-4D97-AF65-F5344CB8AC3E}">
        <p14:creationId xmlns:p14="http://schemas.microsoft.com/office/powerpoint/2010/main" val="4068223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a:extLst>
              <a:ext uri="{FF2B5EF4-FFF2-40B4-BE49-F238E27FC236}">
                <a16:creationId xmlns:a16="http://schemas.microsoft.com/office/drawing/2014/main" id="{41FE428B-FB09-4E15-9C8A-75428D914968}"/>
              </a:ext>
            </a:extLst>
          </p:cNvPr>
          <p:cNvSpPr>
            <a:spLocks noGrp="1"/>
          </p:cNvSpPr>
          <p:nvPr>
            <p:ph type="ctrTitle"/>
          </p:nvPr>
        </p:nvSpPr>
        <p:spPr/>
        <p:txBody>
          <a:bodyPr/>
          <a:lstStyle/>
          <a:p>
            <a:r>
              <a:rPr lang="en-US" altLang="ko-KR" dirty="0">
                <a:solidFill>
                  <a:srgbClr val="C5BDE5"/>
                </a:solidFill>
              </a:rPr>
              <a:t>Part III. </a:t>
            </a:r>
            <a:r>
              <a:rPr lang="ko-KR" altLang="en-US" dirty="0">
                <a:solidFill>
                  <a:srgbClr val="8373C7"/>
                </a:solidFill>
              </a:rPr>
              <a:t>시각화 다듬기</a:t>
            </a:r>
          </a:p>
        </p:txBody>
      </p:sp>
      <p:sp>
        <p:nvSpPr>
          <p:cNvPr id="2" name="직사각형 1">
            <a:extLst>
              <a:ext uri="{FF2B5EF4-FFF2-40B4-BE49-F238E27FC236}">
                <a16:creationId xmlns:a16="http://schemas.microsoft.com/office/drawing/2014/main" id="{034558FD-9C13-41F9-A79A-CA19A6D49F1D}"/>
              </a:ext>
            </a:extLst>
          </p:cNvPr>
          <p:cNvSpPr/>
          <p:nvPr/>
        </p:nvSpPr>
        <p:spPr>
          <a:xfrm>
            <a:off x="4229143" y="3743098"/>
            <a:ext cx="3733714" cy="523220"/>
          </a:xfrm>
          <a:prstGeom prst="rect">
            <a:avLst/>
          </a:prstGeom>
        </p:spPr>
        <p:txBody>
          <a:bodyPr wrap="none">
            <a:spAutoFit/>
          </a:bodyPr>
          <a:lstStyle/>
          <a:p>
            <a:r>
              <a:rPr lang="ko-KR" altLang="en-US" sz="2800" dirty="0">
                <a:hlinkClick r:id="rId2"/>
              </a:rPr>
              <a:t>https://bit.ly/3ezUoZJ</a:t>
            </a:r>
            <a:endParaRPr lang="ko-KR" altLang="en-US" sz="2800" dirty="0"/>
          </a:p>
        </p:txBody>
      </p:sp>
    </p:spTree>
    <p:extLst>
      <p:ext uri="{BB962C8B-B14F-4D97-AF65-F5344CB8AC3E}">
        <p14:creationId xmlns:p14="http://schemas.microsoft.com/office/powerpoint/2010/main" val="1904332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2F082EF-80AF-4ACD-95E6-08664C24FDEA}"/>
              </a:ext>
            </a:extLst>
          </p:cNvPr>
          <p:cNvSpPr>
            <a:spLocks noGrp="1"/>
          </p:cNvSpPr>
          <p:nvPr>
            <p:ph type="title"/>
          </p:nvPr>
        </p:nvSpPr>
        <p:spPr>
          <a:xfrm>
            <a:off x="838200" y="365125"/>
            <a:ext cx="11252200" cy="842573"/>
          </a:xfrm>
        </p:spPr>
        <p:txBody>
          <a:bodyPr>
            <a:normAutofit/>
          </a:bodyPr>
          <a:lstStyle/>
          <a:p>
            <a:r>
              <a:rPr lang="en-US" altLang="ko-KR" dirty="0"/>
              <a:t>Q:</a:t>
            </a:r>
            <a:r>
              <a:rPr lang="ko-KR" altLang="en-US" dirty="0"/>
              <a:t> 왜 경고메시지가 뜰까</a:t>
            </a:r>
            <a:r>
              <a:rPr lang="en-US" altLang="ko-KR" dirty="0"/>
              <a:t>?</a:t>
            </a:r>
            <a:endParaRPr lang="ko-KR" altLang="en-US" dirty="0"/>
          </a:p>
        </p:txBody>
      </p:sp>
      <p:sp>
        <p:nvSpPr>
          <p:cNvPr id="3" name="내용 개체 틀 2">
            <a:extLst>
              <a:ext uri="{FF2B5EF4-FFF2-40B4-BE49-F238E27FC236}">
                <a16:creationId xmlns:a16="http://schemas.microsoft.com/office/drawing/2014/main" id="{19074C1C-00AF-4085-A672-FA385548C857}"/>
              </a:ext>
            </a:extLst>
          </p:cNvPr>
          <p:cNvSpPr>
            <a:spLocks noGrp="1"/>
          </p:cNvSpPr>
          <p:nvPr>
            <p:ph idx="1"/>
          </p:nvPr>
        </p:nvSpPr>
        <p:spPr/>
        <p:txBody>
          <a:bodyPr/>
          <a:lstStyle/>
          <a:p>
            <a:r>
              <a:rPr lang="en-US" altLang="ko-KR" dirty="0"/>
              <a:t>A : y</a:t>
            </a:r>
            <a:r>
              <a:rPr lang="ko-KR" altLang="en-US" dirty="0"/>
              <a:t>축에</a:t>
            </a:r>
            <a:r>
              <a:rPr lang="en-US" altLang="ko-KR" dirty="0"/>
              <a:t> </a:t>
            </a:r>
            <a:r>
              <a:rPr lang="ko-KR" altLang="en-US" dirty="0"/>
              <a:t>표기되어야 할 </a:t>
            </a:r>
            <a:r>
              <a:rPr lang="en-US" altLang="ko-KR" dirty="0"/>
              <a:t>– </a:t>
            </a:r>
            <a:r>
              <a:rPr lang="ko-KR" altLang="en-US" dirty="0"/>
              <a:t>부호 표기 에러</a:t>
            </a:r>
            <a:r>
              <a:rPr lang="en-US" altLang="ko-KR" dirty="0"/>
              <a:t>. </a:t>
            </a:r>
            <a:r>
              <a:rPr lang="ko-KR" altLang="en-US" dirty="0"/>
              <a:t>글꼴 문제</a:t>
            </a:r>
            <a:r>
              <a:rPr lang="en-US" altLang="ko-KR" dirty="0"/>
              <a:t>.</a:t>
            </a:r>
            <a:br>
              <a:rPr lang="en-US" altLang="ko-KR" dirty="0"/>
            </a:br>
            <a:r>
              <a:rPr lang="en-US" altLang="ko-KR" dirty="0"/>
              <a:t>     String</a:t>
            </a:r>
            <a:r>
              <a:rPr lang="ko-KR" altLang="en-US" dirty="0"/>
              <a:t>으로 바꿔서 해결</a:t>
            </a:r>
            <a:r>
              <a:rPr lang="en-US" altLang="ko-KR" dirty="0"/>
              <a:t>. (</a:t>
            </a:r>
            <a:r>
              <a:rPr lang="ko-KR" altLang="en-US" dirty="0"/>
              <a:t>그래도 안되면 폰트 변경</a:t>
            </a:r>
            <a:r>
              <a:rPr lang="en-US" altLang="ko-KR" dirty="0"/>
              <a:t>)</a:t>
            </a:r>
            <a:endParaRPr lang="ko-KR" altLang="en-US" dirty="0"/>
          </a:p>
        </p:txBody>
      </p:sp>
      <p:pic>
        <p:nvPicPr>
          <p:cNvPr id="5" name="그림 4">
            <a:extLst>
              <a:ext uri="{FF2B5EF4-FFF2-40B4-BE49-F238E27FC236}">
                <a16:creationId xmlns:a16="http://schemas.microsoft.com/office/drawing/2014/main" id="{1C8B8976-CE2F-4D2A-ADC0-80E4DBE58CA7}"/>
              </a:ext>
            </a:extLst>
          </p:cNvPr>
          <p:cNvPicPr>
            <a:picLocks noChangeAspect="1"/>
          </p:cNvPicPr>
          <p:nvPr/>
        </p:nvPicPr>
        <p:blipFill>
          <a:blip r:embed="rId2"/>
          <a:stretch>
            <a:fillRect/>
          </a:stretch>
        </p:blipFill>
        <p:spPr>
          <a:xfrm>
            <a:off x="0" y="3577657"/>
            <a:ext cx="12192000" cy="2711450"/>
          </a:xfrm>
          <a:prstGeom prst="rect">
            <a:avLst/>
          </a:prstGeom>
        </p:spPr>
      </p:pic>
      <p:pic>
        <p:nvPicPr>
          <p:cNvPr id="6" name="그림 5">
            <a:extLst>
              <a:ext uri="{FF2B5EF4-FFF2-40B4-BE49-F238E27FC236}">
                <a16:creationId xmlns:a16="http://schemas.microsoft.com/office/drawing/2014/main" id="{D559BF32-FA12-4E77-AC52-D96A50A8C037}"/>
              </a:ext>
            </a:extLst>
          </p:cNvPr>
          <p:cNvPicPr>
            <a:picLocks noChangeAspect="1"/>
          </p:cNvPicPr>
          <p:nvPr/>
        </p:nvPicPr>
        <p:blipFill>
          <a:blip r:embed="rId3"/>
          <a:stretch>
            <a:fillRect/>
          </a:stretch>
        </p:blipFill>
        <p:spPr>
          <a:xfrm>
            <a:off x="0" y="2792186"/>
            <a:ext cx="12192000" cy="762000"/>
          </a:xfrm>
          <a:prstGeom prst="rect">
            <a:avLst/>
          </a:prstGeom>
        </p:spPr>
      </p:pic>
      <p:pic>
        <p:nvPicPr>
          <p:cNvPr id="1026" name="Picture 2">
            <a:extLst>
              <a:ext uri="{FF2B5EF4-FFF2-40B4-BE49-F238E27FC236}">
                <a16:creationId xmlns:a16="http://schemas.microsoft.com/office/drawing/2014/main" id="{94BD7573-3D24-4F09-9EA0-853A18590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3464301"/>
            <a:ext cx="5727700" cy="293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87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DCAADF-B8C3-4735-A9B2-DF82A169A4D1}"/>
              </a:ext>
            </a:extLst>
          </p:cNvPr>
          <p:cNvSpPr>
            <a:spLocks noGrp="1"/>
          </p:cNvSpPr>
          <p:nvPr>
            <p:ph type="title"/>
          </p:nvPr>
        </p:nvSpPr>
        <p:spPr/>
        <p:txBody>
          <a:bodyPr/>
          <a:lstStyle/>
          <a:p>
            <a:r>
              <a:rPr lang="en-US" altLang="ko-KR" dirty="0"/>
              <a:t>Q: </a:t>
            </a:r>
            <a:r>
              <a:rPr lang="ko-KR" altLang="en-US" dirty="0"/>
              <a:t>손해를 본 구간이 있는 것 같은데</a:t>
            </a:r>
            <a:r>
              <a:rPr lang="en-US" altLang="ko-KR" dirty="0"/>
              <a:t>?</a:t>
            </a:r>
            <a:endParaRPr lang="ko-KR" altLang="en-US" dirty="0"/>
          </a:p>
        </p:txBody>
      </p:sp>
      <p:sp>
        <p:nvSpPr>
          <p:cNvPr id="3" name="내용 개체 틀 2">
            <a:extLst>
              <a:ext uri="{FF2B5EF4-FFF2-40B4-BE49-F238E27FC236}">
                <a16:creationId xmlns:a16="http://schemas.microsoft.com/office/drawing/2014/main" id="{C4D4596E-0AA0-4347-89BB-90B693EEFE9C}"/>
              </a:ext>
            </a:extLst>
          </p:cNvPr>
          <p:cNvSpPr>
            <a:spLocks noGrp="1"/>
          </p:cNvSpPr>
          <p:nvPr>
            <p:ph idx="1"/>
          </p:nvPr>
        </p:nvSpPr>
        <p:spPr/>
        <p:txBody>
          <a:bodyPr/>
          <a:lstStyle/>
          <a:p>
            <a:r>
              <a:rPr lang="en-US" altLang="ko-KR" dirty="0"/>
              <a:t>A1: </a:t>
            </a:r>
            <a:r>
              <a:rPr lang="ko-KR" altLang="en-US" dirty="0"/>
              <a:t>주가의 손익이 드러나도록 본전을 의미하는 선을 표시 </a:t>
            </a:r>
            <a:r>
              <a:rPr lang="en-US" altLang="ko-KR" dirty="0"/>
              <a:t>: y = 0</a:t>
            </a:r>
          </a:p>
          <a:p>
            <a:r>
              <a:rPr lang="en-US" altLang="ko-KR" dirty="0"/>
              <a:t>A2: </a:t>
            </a:r>
            <a:r>
              <a:rPr lang="ko-KR" altLang="en-US" dirty="0"/>
              <a:t>연이율 </a:t>
            </a:r>
            <a:r>
              <a:rPr lang="en-US" altLang="ko-KR" dirty="0"/>
              <a:t>2.5%</a:t>
            </a:r>
            <a:r>
              <a:rPr lang="ko-KR" altLang="en-US" dirty="0"/>
              <a:t>로 대출을 해서 투자했다면</a:t>
            </a:r>
            <a:r>
              <a:rPr lang="en-US" altLang="ko-KR" dirty="0"/>
              <a:t>, y = 0.025</a:t>
            </a:r>
            <a:r>
              <a:rPr lang="ko-KR" altLang="en-US" dirty="0"/>
              <a:t>에 표시</a:t>
            </a:r>
          </a:p>
        </p:txBody>
      </p:sp>
      <p:pic>
        <p:nvPicPr>
          <p:cNvPr id="5" name="그림 4">
            <a:extLst>
              <a:ext uri="{FF2B5EF4-FFF2-40B4-BE49-F238E27FC236}">
                <a16:creationId xmlns:a16="http://schemas.microsoft.com/office/drawing/2014/main" id="{50AA3F9A-EB16-4923-8814-64CAAA7C4C37}"/>
              </a:ext>
            </a:extLst>
          </p:cNvPr>
          <p:cNvPicPr>
            <a:picLocks noChangeAspect="1"/>
          </p:cNvPicPr>
          <p:nvPr/>
        </p:nvPicPr>
        <p:blipFill>
          <a:blip r:embed="rId2"/>
          <a:stretch>
            <a:fillRect/>
          </a:stretch>
        </p:blipFill>
        <p:spPr>
          <a:xfrm>
            <a:off x="0" y="2678113"/>
            <a:ext cx="12192000" cy="3498850"/>
          </a:xfrm>
          <a:prstGeom prst="rect">
            <a:avLst/>
          </a:prstGeom>
        </p:spPr>
      </p:pic>
    </p:spTree>
    <p:extLst>
      <p:ext uri="{BB962C8B-B14F-4D97-AF65-F5344CB8AC3E}">
        <p14:creationId xmlns:p14="http://schemas.microsoft.com/office/powerpoint/2010/main" val="94695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a:extLst>
              <a:ext uri="{FF2B5EF4-FFF2-40B4-BE49-F238E27FC236}">
                <a16:creationId xmlns:a16="http://schemas.microsoft.com/office/drawing/2014/main" id="{41FE428B-FB09-4E15-9C8A-75428D914968}"/>
              </a:ext>
            </a:extLst>
          </p:cNvPr>
          <p:cNvSpPr>
            <a:spLocks noGrp="1"/>
          </p:cNvSpPr>
          <p:nvPr>
            <p:ph type="ctrTitle"/>
          </p:nvPr>
        </p:nvSpPr>
        <p:spPr/>
        <p:txBody>
          <a:bodyPr/>
          <a:lstStyle/>
          <a:p>
            <a:r>
              <a:rPr lang="en-US" altLang="ko-KR" dirty="0">
                <a:solidFill>
                  <a:srgbClr val="C5BDE5"/>
                </a:solidFill>
              </a:rPr>
              <a:t>Part I</a:t>
            </a:r>
            <a:r>
              <a:rPr lang="en-US" altLang="ko-KR">
                <a:solidFill>
                  <a:srgbClr val="C5BDE5"/>
                </a:solidFill>
              </a:rPr>
              <a:t>. </a:t>
            </a:r>
            <a:r>
              <a:rPr lang="ko-KR" altLang="en-US" dirty="0">
                <a:solidFill>
                  <a:srgbClr val="8373C7"/>
                </a:solidFill>
              </a:rPr>
              <a:t>연구데이터 시각화</a:t>
            </a:r>
          </a:p>
        </p:txBody>
      </p:sp>
    </p:spTree>
    <p:extLst>
      <p:ext uri="{BB962C8B-B14F-4D97-AF65-F5344CB8AC3E}">
        <p14:creationId xmlns:p14="http://schemas.microsoft.com/office/powerpoint/2010/main" val="3127710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E4C6B33-2366-4BE3-BB3E-1E1F5FB42730}"/>
              </a:ext>
            </a:extLst>
          </p:cNvPr>
          <p:cNvSpPr>
            <a:spLocks noGrp="1"/>
          </p:cNvSpPr>
          <p:nvPr>
            <p:ph type="title"/>
          </p:nvPr>
        </p:nvSpPr>
        <p:spPr/>
        <p:txBody>
          <a:bodyPr/>
          <a:lstStyle/>
          <a:p>
            <a:r>
              <a:rPr lang="en-US" altLang="ko-KR" dirty="0"/>
              <a:t>Q: x</a:t>
            </a:r>
            <a:r>
              <a:rPr lang="ko-KR" altLang="en-US" dirty="0"/>
              <a:t>축 눈금이 잘 안보이는데</a:t>
            </a:r>
            <a:r>
              <a:rPr lang="en-US" altLang="ko-KR" dirty="0"/>
              <a:t>?</a:t>
            </a:r>
            <a:endParaRPr lang="ko-KR" altLang="en-US" dirty="0"/>
          </a:p>
        </p:txBody>
      </p:sp>
      <p:sp>
        <p:nvSpPr>
          <p:cNvPr id="3" name="내용 개체 틀 2">
            <a:extLst>
              <a:ext uri="{FF2B5EF4-FFF2-40B4-BE49-F238E27FC236}">
                <a16:creationId xmlns:a16="http://schemas.microsoft.com/office/drawing/2014/main" id="{A6E88921-1FDA-4AD4-8032-477A9E3B9BEF}"/>
              </a:ext>
            </a:extLst>
          </p:cNvPr>
          <p:cNvSpPr>
            <a:spLocks noGrp="1"/>
          </p:cNvSpPr>
          <p:nvPr>
            <p:ph idx="1"/>
          </p:nvPr>
        </p:nvSpPr>
        <p:spPr/>
        <p:txBody>
          <a:bodyPr/>
          <a:lstStyle/>
          <a:p>
            <a:r>
              <a:rPr lang="en-US" altLang="ko-KR" dirty="0"/>
              <a:t>X</a:t>
            </a:r>
            <a:r>
              <a:rPr lang="ko-KR" altLang="en-US" dirty="0"/>
              <a:t>축 눈금을 </a:t>
            </a:r>
            <a:r>
              <a:rPr lang="en-US" altLang="ko-KR" dirty="0">
                <a:solidFill>
                  <a:srgbClr val="FF0000"/>
                </a:solidFill>
              </a:rPr>
              <a:t>2020-01</a:t>
            </a:r>
            <a:r>
              <a:rPr lang="ko-KR" altLang="en-US" dirty="0"/>
              <a:t>에서 </a:t>
            </a:r>
            <a:r>
              <a:rPr lang="en-US" altLang="ko-KR" dirty="0">
                <a:solidFill>
                  <a:srgbClr val="0000FF"/>
                </a:solidFill>
              </a:rPr>
              <a:t>1</a:t>
            </a:r>
            <a:r>
              <a:rPr lang="ko-KR" altLang="en-US" dirty="0">
                <a:solidFill>
                  <a:srgbClr val="0000FF"/>
                </a:solidFill>
              </a:rPr>
              <a:t>월</a:t>
            </a:r>
            <a:r>
              <a:rPr lang="ko-KR" altLang="en-US" dirty="0"/>
              <a:t>로 변경</a:t>
            </a:r>
            <a:endParaRPr lang="en-US" altLang="ko-KR" dirty="0"/>
          </a:p>
          <a:p>
            <a:r>
              <a:rPr lang="en-US" altLang="ko-KR" dirty="0" err="1"/>
              <a:t>set_xticks</a:t>
            </a:r>
            <a:r>
              <a:rPr lang="en-US" altLang="ko-KR" dirty="0"/>
              <a:t>() </a:t>
            </a:r>
            <a:r>
              <a:rPr lang="ko-KR" altLang="en-US" dirty="0"/>
              <a:t>없이 </a:t>
            </a:r>
            <a:r>
              <a:rPr lang="en-US" altLang="ko-KR" dirty="0" err="1"/>
              <a:t>set_xticklabels</a:t>
            </a:r>
            <a:r>
              <a:rPr lang="en-US" altLang="ko-KR" dirty="0"/>
              <a:t>()</a:t>
            </a:r>
            <a:r>
              <a:rPr lang="ko-KR" altLang="en-US" dirty="0"/>
              <a:t>만 하면 </a:t>
            </a:r>
            <a:r>
              <a:rPr lang="en-US" altLang="ko-KR" dirty="0" err="1"/>
              <a:t>UserWarning</a:t>
            </a:r>
            <a:endParaRPr lang="ko-KR" altLang="en-US" dirty="0"/>
          </a:p>
        </p:txBody>
      </p:sp>
      <p:pic>
        <p:nvPicPr>
          <p:cNvPr id="6" name="그림 5">
            <a:extLst>
              <a:ext uri="{FF2B5EF4-FFF2-40B4-BE49-F238E27FC236}">
                <a16:creationId xmlns:a16="http://schemas.microsoft.com/office/drawing/2014/main" id="{12AD5DC1-0CF6-45B1-8E13-51AF05E23B03}"/>
              </a:ext>
            </a:extLst>
          </p:cNvPr>
          <p:cNvPicPr>
            <a:picLocks noChangeAspect="1"/>
          </p:cNvPicPr>
          <p:nvPr/>
        </p:nvPicPr>
        <p:blipFill>
          <a:blip r:embed="rId2"/>
          <a:stretch>
            <a:fillRect/>
          </a:stretch>
        </p:blipFill>
        <p:spPr>
          <a:xfrm>
            <a:off x="0" y="2581275"/>
            <a:ext cx="12192000" cy="3911600"/>
          </a:xfrm>
          <a:prstGeom prst="rect">
            <a:avLst/>
          </a:prstGeom>
        </p:spPr>
      </p:pic>
    </p:spTree>
    <p:extLst>
      <p:ext uri="{BB962C8B-B14F-4D97-AF65-F5344CB8AC3E}">
        <p14:creationId xmlns:p14="http://schemas.microsoft.com/office/powerpoint/2010/main" val="712139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E4C6B33-2366-4BE3-BB3E-1E1F5FB42730}"/>
              </a:ext>
            </a:extLst>
          </p:cNvPr>
          <p:cNvSpPr>
            <a:spLocks noGrp="1"/>
          </p:cNvSpPr>
          <p:nvPr>
            <p:ph type="title"/>
          </p:nvPr>
        </p:nvSpPr>
        <p:spPr/>
        <p:txBody>
          <a:bodyPr/>
          <a:lstStyle/>
          <a:p>
            <a:r>
              <a:rPr lang="en-US" altLang="ko-KR" dirty="0"/>
              <a:t>Q: </a:t>
            </a:r>
            <a:r>
              <a:rPr lang="ko-KR" altLang="en-US" dirty="0"/>
              <a:t>주가 상승률이 잘 가늠이 안되는데</a:t>
            </a:r>
            <a:r>
              <a:rPr lang="en-US" altLang="ko-KR" dirty="0"/>
              <a:t>?</a:t>
            </a:r>
            <a:endParaRPr lang="ko-KR" altLang="en-US" dirty="0"/>
          </a:p>
        </p:txBody>
      </p:sp>
      <p:sp>
        <p:nvSpPr>
          <p:cNvPr id="3" name="내용 개체 틀 2">
            <a:extLst>
              <a:ext uri="{FF2B5EF4-FFF2-40B4-BE49-F238E27FC236}">
                <a16:creationId xmlns:a16="http://schemas.microsoft.com/office/drawing/2014/main" id="{A6E88921-1FDA-4AD4-8032-477A9E3B9BEF}"/>
              </a:ext>
            </a:extLst>
          </p:cNvPr>
          <p:cNvSpPr>
            <a:spLocks noGrp="1"/>
          </p:cNvSpPr>
          <p:nvPr>
            <p:ph idx="1"/>
          </p:nvPr>
        </p:nvSpPr>
        <p:spPr/>
        <p:txBody>
          <a:bodyPr>
            <a:normAutofit/>
          </a:bodyPr>
          <a:lstStyle/>
          <a:p>
            <a:r>
              <a:rPr lang="ko-KR" altLang="en-US" sz="2400" dirty="0"/>
              <a:t>배경에 눈금을 깔아주자</a:t>
            </a:r>
            <a:r>
              <a:rPr lang="en-US" altLang="ko-KR" sz="2400" dirty="0"/>
              <a:t>. </a:t>
            </a:r>
            <a:r>
              <a:rPr lang="ko-KR" altLang="en-US" sz="2400" dirty="0"/>
              <a:t>타이틀도 달아주자</a:t>
            </a:r>
            <a:r>
              <a:rPr lang="en-US" altLang="ko-KR" sz="2400" dirty="0"/>
              <a:t>.</a:t>
            </a:r>
            <a:endParaRPr lang="ko-KR" altLang="en-US" sz="2400" dirty="0"/>
          </a:p>
        </p:txBody>
      </p:sp>
      <p:pic>
        <p:nvPicPr>
          <p:cNvPr id="5" name="그림 4">
            <a:extLst>
              <a:ext uri="{FF2B5EF4-FFF2-40B4-BE49-F238E27FC236}">
                <a16:creationId xmlns:a16="http://schemas.microsoft.com/office/drawing/2014/main" id="{9501DEEA-80E1-4EC3-A837-D12A94DFB2A6}"/>
              </a:ext>
            </a:extLst>
          </p:cNvPr>
          <p:cNvPicPr>
            <a:picLocks noChangeAspect="1"/>
          </p:cNvPicPr>
          <p:nvPr/>
        </p:nvPicPr>
        <p:blipFill>
          <a:blip r:embed="rId2"/>
          <a:stretch>
            <a:fillRect/>
          </a:stretch>
        </p:blipFill>
        <p:spPr>
          <a:xfrm>
            <a:off x="0" y="1943100"/>
            <a:ext cx="12192000" cy="1047750"/>
          </a:xfrm>
          <a:prstGeom prst="rect">
            <a:avLst/>
          </a:prstGeom>
        </p:spPr>
      </p:pic>
      <p:pic>
        <p:nvPicPr>
          <p:cNvPr id="6" name="그림 5">
            <a:extLst>
              <a:ext uri="{FF2B5EF4-FFF2-40B4-BE49-F238E27FC236}">
                <a16:creationId xmlns:a16="http://schemas.microsoft.com/office/drawing/2014/main" id="{8120D832-A086-4FBD-B73C-420526B53702}"/>
              </a:ext>
            </a:extLst>
          </p:cNvPr>
          <p:cNvPicPr>
            <a:picLocks noChangeAspect="1"/>
          </p:cNvPicPr>
          <p:nvPr/>
        </p:nvPicPr>
        <p:blipFill>
          <a:blip r:embed="rId3"/>
          <a:stretch>
            <a:fillRect/>
          </a:stretch>
        </p:blipFill>
        <p:spPr>
          <a:xfrm>
            <a:off x="0" y="2990850"/>
            <a:ext cx="12192000" cy="3867150"/>
          </a:xfrm>
          <a:prstGeom prst="rect">
            <a:avLst/>
          </a:prstGeom>
        </p:spPr>
      </p:pic>
    </p:spTree>
    <p:extLst>
      <p:ext uri="{BB962C8B-B14F-4D97-AF65-F5344CB8AC3E}">
        <p14:creationId xmlns:p14="http://schemas.microsoft.com/office/powerpoint/2010/main" val="2180787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CD6A89-4824-40B6-B0D2-D48C83D6F07E}"/>
              </a:ext>
            </a:extLst>
          </p:cNvPr>
          <p:cNvSpPr>
            <a:spLocks noGrp="1"/>
          </p:cNvSpPr>
          <p:nvPr>
            <p:ph type="title"/>
          </p:nvPr>
        </p:nvSpPr>
        <p:spPr/>
        <p:txBody>
          <a:bodyPr/>
          <a:lstStyle/>
          <a:p>
            <a:r>
              <a:rPr lang="ko-KR" altLang="en-US"/>
              <a:t>한번 정리하고 갑시다</a:t>
            </a:r>
          </a:p>
        </p:txBody>
      </p:sp>
      <p:pic>
        <p:nvPicPr>
          <p:cNvPr id="3" name="그림 2">
            <a:extLst>
              <a:ext uri="{FF2B5EF4-FFF2-40B4-BE49-F238E27FC236}">
                <a16:creationId xmlns:a16="http://schemas.microsoft.com/office/drawing/2014/main" id="{96D83A38-128D-4CAB-A8B9-3586ECE15E00}"/>
              </a:ext>
            </a:extLst>
          </p:cNvPr>
          <p:cNvPicPr>
            <a:picLocks noChangeAspect="1"/>
          </p:cNvPicPr>
          <p:nvPr/>
        </p:nvPicPr>
        <p:blipFill>
          <a:blip r:embed="rId2"/>
          <a:stretch>
            <a:fillRect/>
          </a:stretch>
        </p:blipFill>
        <p:spPr>
          <a:xfrm>
            <a:off x="0" y="1394979"/>
            <a:ext cx="12192000" cy="4806950"/>
          </a:xfrm>
          <a:prstGeom prst="rect">
            <a:avLst/>
          </a:prstGeom>
        </p:spPr>
      </p:pic>
      <p:pic>
        <p:nvPicPr>
          <p:cNvPr id="2050" name="Picture 2">
            <a:extLst>
              <a:ext uri="{FF2B5EF4-FFF2-40B4-BE49-F238E27FC236}">
                <a16:creationId xmlns:a16="http://schemas.microsoft.com/office/drawing/2014/main" id="{3A3BC0D9-EB0F-4AE1-AA47-76A160538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359" y="1394979"/>
            <a:ext cx="6072641" cy="337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408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23E54C4-8C21-4D97-9821-BD9E37863E3D}"/>
              </a:ext>
            </a:extLst>
          </p:cNvPr>
          <p:cNvSpPr>
            <a:spLocks noGrp="1"/>
          </p:cNvSpPr>
          <p:nvPr>
            <p:ph type="title"/>
          </p:nvPr>
        </p:nvSpPr>
        <p:spPr/>
        <p:txBody>
          <a:bodyPr/>
          <a:lstStyle/>
          <a:p>
            <a:r>
              <a:rPr lang="ko-KR" altLang="en-US" dirty="0"/>
              <a:t>좀 더 그럴싸하게 만들어 봅니다</a:t>
            </a:r>
            <a:r>
              <a:rPr lang="en-US" altLang="ko-KR" dirty="0"/>
              <a:t>.</a:t>
            </a:r>
            <a:endParaRPr lang="ko-KR" altLang="en-US" dirty="0"/>
          </a:p>
        </p:txBody>
      </p:sp>
      <p:sp>
        <p:nvSpPr>
          <p:cNvPr id="3" name="내용 개체 틀 2">
            <a:extLst>
              <a:ext uri="{FF2B5EF4-FFF2-40B4-BE49-F238E27FC236}">
                <a16:creationId xmlns:a16="http://schemas.microsoft.com/office/drawing/2014/main" id="{284BD5D3-DCC5-4C80-B8F3-979D3300AAA5}"/>
              </a:ext>
            </a:extLst>
          </p:cNvPr>
          <p:cNvSpPr>
            <a:spLocks noGrp="1"/>
          </p:cNvSpPr>
          <p:nvPr>
            <p:ph idx="1"/>
          </p:nvPr>
        </p:nvSpPr>
        <p:spPr/>
        <p:txBody>
          <a:bodyPr/>
          <a:lstStyle/>
          <a:p>
            <a:r>
              <a:rPr lang="ko-KR" altLang="en-US" dirty="0"/>
              <a:t>기업 색상 맞추고</a:t>
            </a:r>
            <a:r>
              <a:rPr lang="en-US" altLang="ko-KR" dirty="0"/>
              <a:t>, </a:t>
            </a:r>
            <a:r>
              <a:rPr lang="ko-KR" altLang="en-US" dirty="0"/>
              <a:t>카카오에 집중해서 갑시다</a:t>
            </a:r>
            <a:r>
              <a:rPr lang="en-US" altLang="ko-KR" dirty="0"/>
              <a:t>.</a:t>
            </a:r>
            <a:endParaRPr lang="ko-KR" altLang="en-US" dirty="0"/>
          </a:p>
        </p:txBody>
      </p:sp>
      <p:pic>
        <p:nvPicPr>
          <p:cNvPr id="4" name="그림 3">
            <a:extLst>
              <a:ext uri="{FF2B5EF4-FFF2-40B4-BE49-F238E27FC236}">
                <a16:creationId xmlns:a16="http://schemas.microsoft.com/office/drawing/2014/main" id="{A76D04E3-0CF9-49C0-BC47-08D8152F7FE8}"/>
              </a:ext>
            </a:extLst>
          </p:cNvPr>
          <p:cNvPicPr>
            <a:picLocks noChangeAspect="1"/>
          </p:cNvPicPr>
          <p:nvPr/>
        </p:nvPicPr>
        <p:blipFill>
          <a:blip r:embed="rId2"/>
          <a:stretch>
            <a:fillRect/>
          </a:stretch>
        </p:blipFill>
        <p:spPr>
          <a:xfrm>
            <a:off x="1080987" y="3168398"/>
            <a:ext cx="5868798" cy="3689602"/>
          </a:xfrm>
          <a:prstGeom prst="rect">
            <a:avLst/>
          </a:prstGeom>
        </p:spPr>
      </p:pic>
      <p:pic>
        <p:nvPicPr>
          <p:cNvPr id="8196" name="Picture 4" descr="카카오톡 로고(.ai) 일러스트 다운로드">
            <a:extLst>
              <a:ext uri="{FF2B5EF4-FFF2-40B4-BE49-F238E27FC236}">
                <a16:creationId xmlns:a16="http://schemas.microsoft.com/office/drawing/2014/main" id="{8F1ABFB8-B526-46D9-AE0D-1927E2D04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223" y="3435965"/>
            <a:ext cx="1346894" cy="1346894"/>
          </a:xfrm>
          <a:prstGeom prst="rect">
            <a:avLst/>
          </a:prstGeom>
          <a:noFill/>
          <a:ln>
            <a:solidFill>
              <a:srgbClr val="FAE301"/>
            </a:solidFill>
          </a:ln>
          <a:extLst>
            <a:ext uri="{909E8E84-426E-40DD-AFC4-6F175D3DCCD1}">
              <a14:hiddenFill xmlns:a14="http://schemas.microsoft.com/office/drawing/2010/main">
                <a:solidFill>
                  <a:srgbClr val="FFFFFF"/>
                </a:solidFill>
              </a14:hiddenFill>
            </a:ext>
          </a:extLst>
        </p:spPr>
      </p:pic>
      <p:pic>
        <p:nvPicPr>
          <p:cNvPr id="8198" name="Picture 6" descr="故 구본무 회장 지시로 만들어진 'LG 로고'에 숨겨진 의미 - 인사이트">
            <a:extLst>
              <a:ext uri="{FF2B5EF4-FFF2-40B4-BE49-F238E27FC236}">
                <a16:creationId xmlns:a16="http://schemas.microsoft.com/office/drawing/2014/main" id="{92B1E6F7-1E25-4344-8693-4592D78F0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6702" y="3424822"/>
            <a:ext cx="1874405" cy="13468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200" name="Picture 8" descr="현대자동차(AboutHyundai) - YouTube">
            <a:extLst>
              <a:ext uri="{FF2B5EF4-FFF2-40B4-BE49-F238E27FC236}">
                <a16:creationId xmlns:a16="http://schemas.microsoft.com/office/drawing/2014/main" id="{7AD4B7A1-A952-4EED-947F-9AAC6FD24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7427" y="3053367"/>
            <a:ext cx="1959832" cy="1959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그림 9">
            <a:extLst>
              <a:ext uri="{FF2B5EF4-FFF2-40B4-BE49-F238E27FC236}">
                <a16:creationId xmlns:a16="http://schemas.microsoft.com/office/drawing/2014/main" id="{30BB8F5B-CD20-4031-8E90-7871604F3486}"/>
              </a:ext>
            </a:extLst>
          </p:cNvPr>
          <p:cNvPicPr>
            <a:picLocks noChangeAspect="1"/>
          </p:cNvPicPr>
          <p:nvPr/>
        </p:nvPicPr>
        <p:blipFill>
          <a:blip r:embed="rId6"/>
          <a:stretch>
            <a:fillRect/>
          </a:stretch>
        </p:blipFill>
        <p:spPr>
          <a:xfrm>
            <a:off x="0" y="1964345"/>
            <a:ext cx="12192000" cy="1339850"/>
          </a:xfrm>
          <a:prstGeom prst="rect">
            <a:avLst/>
          </a:prstGeom>
        </p:spPr>
      </p:pic>
    </p:spTree>
    <p:extLst>
      <p:ext uri="{BB962C8B-B14F-4D97-AF65-F5344CB8AC3E}">
        <p14:creationId xmlns:p14="http://schemas.microsoft.com/office/powerpoint/2010/main" val="3959882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7693586-0F6A-46DF-B536-4554F9447DAE}"/>
              </a:ext>
            </a:extLst>
          </p:cNvPr>
          <p:cNvPicPr>
            <a:picLocks noChangeAspect="1"/>
          </p:cNvPicPr>
          <p:nvPr/>
        </p:nvPicPr>
        <p:blipFill>
          <a:blip r:embed="rId2"/>
          <a:stretch>
            <a:fillRect/>
          </a:stretch>
        </p:blipFill>
        <p:spPr>
          <a:xfrm>
            <a:off x="0" y="2046091"/>
            <a:ext cx="12192000" cy="4762500"/>
          </a:xfrm>
          <a:prstGeom prst="rect">
            <a:avLst/>
          </a:prstGeom>
        </p:spPr>
      </p:pic>
      <p:sp>
        <p:nvSpPr>
          <p:cNvPr id="2" name="제목 1">
            <a:extLst>
              <a:ext uri="{FF2B5EF4-FFF2-40B4-BE49-F238E27FC236}">
                <a16:creationId xmlns:a16="http://schemas.microsoft.com/office/drawing/2014/main" id="{423E54C4-8C21-4D97-9821-BD9E37863E3D}"/>
              </a:ext>
            </a:extLst>
          </p:cNvPr>
          <p:cNvSpPr>
            <a:spLocks noGrp="1"/>
          </p:cNvSpPr>
          <p:nvPr>
            <p:ph type="title"/>
          </p:nvPr>
        </p:nvSpPr>
        <p:spPr/>
        <p:txBody>
          <a:bodyPr/>
          <a:lstStyle/>
          <a:p>
            <a:r>
              <a:rPr lang="ko-KR" altLang="en-US" dirty="0"/>
              <a:t>좀 더 그럴싸하게 만들어 봅니다</a:t>
            </a:r>
            <a:r>
              <a:rPr lang="en-US" altLang="ko-KR" dirty="0"/>
              <a:t>.</a:t>
            </a:r>
            <a:endParaRPr lang="ko-KR" altLang="en-US" dirty="0"/>
          </a:p>
        </p:txBody>
      </p:sp>
      <p:sp>
        <p:nvSpPr>
          <p:cNvPr id="3" name="내용 개체 틀 2">
            <a:extLst>
              <a:ext uri="{FF2B5EF4-FFF2-40B4-BE49-F238E27FC236}">
                <a16:creationId xmlns:a16="http://schemas.microsoft.com/office/drawing/2014/main" id="{284BD5D3-DCC5-4C80-B8F3-979D3300AAA5}"/>
              </a:ext>
            </a:extLst>
          </p:cNvPr>
          <p:cNvSpPr>
            <a:spLocks noGrp="1"/>
          </p:cNvSpPr>
          <p:nvPr>
            <p:ph idx="1"/>
          </p:nvPr>
        </p:nvSpPr>
        <p:spPr/>
        <p:txBody>
          <a:bodyPr/>
          <a:lstStyle/>
          <a:p>
            <a:r>
              <a:rPr lang="ko-KR" altLang="en-US" dirty="0"/>
              <a:t>기업 색상 맞추고</a:t>
            </a:r>
            <a:r>
              <a:rPr lang="en-US" altLang="ko-KR" dirty="0"/>
              <a:t>, </a:t>
            </a:r>
            <a:r>
              <a:rPr lang="ko-KR" altLang="en-US" dirty="0"/>
              <a:t>카카오에 집중해서 갑시다</a:t>
            </a:r>
            <a:r>
              <a:rPr lang="en-US" altLang="ko-KR" dirty="0"/>
              <a:t>.</a:t>
            </a:r>
            <a:endParaRPr lang="ko-KR" altLang="en-US" dirty="0"/>
          </a:p>
        </p:txBody>
      </p:sp>
      <p:sp>
        <p:nvSpPr>
          <p:cNvPr id="12" name="사각형: 둥근 모서리 11">
            <a:extLst>
              <a:ext uri="{FF2B5EF4-FFF2-40B4-BE49-F238E27FC236}">
                <a16:creationId xmlns:a16="http://schemas.microsoft.com/office/drawing/2014/main" id="{39CA741A-8ED2-4E30-8069-15DAF951B44F}"/>
              </a:ext>
            </a:extLst>
          </p:cNvPr>
          <p:cNvSpPr/>
          <p:nvPr/>
        </p:nvSpPr>
        <p:spPr>
          <a:xfrm>
            <a:off x="923636" y="2794292"/>
            <a:ext cx="5514109" cy="826363"/>
          </a:xfrm>
          <a:prstGeom prst="roundRect">
            <a:avLst>
              <a:gd name="adj" fmla="val 21616"/>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a:extLst>
              <a:ext uri="{FF2B5EF4-FFF2-40B4-BE49-F238E27FC236}">
                <a16:creationId xmlns:a16="http://schemas.microsoft.com/office/drawing/2014/main" id="{930FB7B9-021E-408D-92D1-42C9ED54E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641" y="2046091"/>
            <a:ext cx="5698360" cy="31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75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5ED43C7-555F-435C-B210-5FAD21A9E5E3}"/>
              </a:ext>
            </a:extLst>
          </p:cNvPr>
          <p:cNvPicPr>
            <a:picLocks noChangeAspect="1"/>
          </p:cNvPicPr>
          <p:nvPr/>
        </p:nvPicPr>
        <p:blipFill rotWithShape="1">
          <a:blip r:embed="rId2"/>
          <a:srcRect r="13676"/>
          <a:stretch/>
        </p:blipFill>
        <p:spPr>
          <a:xfrm>
            <a:off x="-1" y="1878012"/>
            <a:ext cx="12192001" cy="4979987"/>
          </a:xfrm>
          <a:prstGeom prst="rect">
            <a:avLst/>
          </a:prstGeom>
        </p:spPr>
      </p:pic>
      <p:sp>
        <p:nvSpPr>
          <p:cNvPr id="2" name="제목 1">
            <a:extLst>
              <a:ext uri="{FF2B5EF4-FFF2-40B4-BE49-F238E27FC236}">
                <a16:creationId xmlns:a16="http://schemas.microsoft.com/office/drawing/2014/main" id="{FCAFBBF1-788F-47F8-BE16-421E271B2D62}"/>
              </a:ext>
            </a:extLst>
          </p:cNvPr>
          <p:cNvSpPr>
            <a:spLocks noGrp="1"/>
          </p:cNvSpPr>
          <p:nvPr>
            <p:ph type="title"/>
          </p:nvPr>
        </p:nvSpPr>
        <p:spPr/>
        <p:txBody>
          <a:bodyPr/>
          <a:lstStyle/>
          <a:p>
            <a:r>
              <a:rPr lang="ko-KR" altLang="en-US" dirty="0"/>
              <a:t>불필요한 요소를 지웁시다</a:t>
            </a:r>
            <a:r>
              <a:rPr lang="en-US" altLang="ko-KR" dirty="0"/>
              <a:t>.</a:t>
            </a:r>
            <a:endParaRPr lang="ko-KR" altLang="en-US" dirty="0"/>
          </a:p>
        </p:txBody>
      </p:sp>
      <p:sp>
        <p:nvSpPr>
          <p:cNvPr id="3" name="내용 개체 틀 2">
            <a:extLst>
              <a:ext uri="{FF2B5EF4-FFF2-40B4-BE49-F238E27FC236}">
                <a16:creationId xmlns:a16="http://schemas.microsoft.com/office/drawing/2014/main" id="{769A2EEE-6AA2-4698-B1B2-6679DFA2EC64}"/>
              </a:ext>
            </a:extLst>
          </p:cNvPr>
          <p:cNvSpPr>
            <a:spLocks noGrp="1"/>
          </p:cNvSpPr>
          <p:nvPr>
            <p:ph idx="1"/>
          </p:nvPr>
        </p:nvSpPr>
        <p:spPr/>
        <p:txBody>
          <a:bodyPr/>
          <a:lstStyle/>
          <a:p>
            <a:r>
              <a:rPr lang="ko-KR" altLang="en-US" dirty="0"/>
              <a:t>테두리를 지웁니다</a:t>
            </a:r>
            <a:r>
              <a:rPr lang="en-US" altLang="ko-KR" dirty="0"/>
              <a:t>.</a:t>
            </a:r>
            <a:endParaRPr lang="ko-KR" altLang="en-US" dirty="0"/>
          </a:p>
        </p:txBody>
      </p:sp>
      <p:sp>
        <p:nvSpPr>
          <p:cNvPr id="6" name="사각형: 둥근 모서리 5">
            <a:extLst>
              <a:ext uri="{FF2B5EF4-FFF2-40B4-BE49-F238E27FC236}">
                <a16:creationId xmlns:a16="http://schemas.microsoft.com/office/drawing/2014/main" id="{B7765B30-82D4-4C03-90AF-871C347D0801}"/>
              </a:ext>
            </a:extLst>
          </p:cNvPr>
          <p:cNvSpPr/>
          <p:nvPr/>
        </p:nvSpPr>
        <p:spPr>
          <a:xfrm flipV="1">
            <a:off x="923636" y="5615709"/>
            <a:ext cx="5514109" cy="304800"/>
          </a:xfrm>
          <a:prstGeom prst="roundRect">
            <a:avLst>
              <a:gd name="adj" fmla="val 21616"/>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098" name="Picture 2">
            <a:extLst>
              <a:ext uri="{FF2B5EF4-FFF2-40B4-BE49-F238E27FC236}">
                <a16:creationId xmlns:a16="http://schemas.microsoft.com/office/drawing/2014/main" id="{35FC4B0C-2277-40AB-A15D-74CFF6670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83" y="1878012"/>
            <a:ext cx="5948218" cy="330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268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4940C758-8D3F-422A-8ACD-AA0B857D3A54}"/>
              </a:ext>
            </a:extLst>
          </p:cNvPr>
          <p:cNvPicPr>
            <a:picLocks noChangeAspect="1"/>
          </p:cNvPicPr>
          <p:nvPr/>
        </p:nvPicPr>
        <p:blipFill rotWithShape="1">
          <a:blip r:embed="rId2"/>
          <a:srcRect r="8431"/>
          <a:stretch/>
        </p:blipFill>
        <p:spPr>
          <a:xfrm>
            <a:off x="0" y="1774825"/>
            <a:ext cx="12192000" cy="5152448"/>
          </a:xfrm>
          <a:prstGeom prst="rect">
            <a:avLst/>
          </a:prstGeom>
        </p:spPr>
      </p:pic>
      <p:sp>
        <p:nvSpPr>
          <p:cNvPr id="2" name="제목 1">
            <a:extLst>
              <a:ext uri="{FF2B5EF4-FFF2-40B4-BE49-F238E27FC236}">
                <a16:creationId xmlns:a16="http://schemas.microsoft.com/office/drawing/2014/main" id="{FCAFBBF1-788F-47F8-BE16-421E271B2D62}"/>
              </a:ext>
            </a:extLst>
          </p:cNvPr>
          <p:cNvSpPr>
            <a:spLocks noGrp="1"/>
          </p:cNvSpPr>
          <p:nvPr>
            <p:ph type="title"/>
          </p:nvPr>
        </p:nvSpPr>
        <p:spPr/>
        <p:txBody>
          <a:bodyPr/>
          <a:lstStyle/>
          <a:p>
            <a:r>
              <a:rPr lang="ko-KR" altLang="en-US" dirty="0"/>
              <a:t>중요 정보는 숫자로 표현합니다</a:t>
            </a:r>
            <a:r>
              <a:rPr lang="en-US" altLang="ko-KR" dirty="0"/>
              <a:t>.</a:t>
            </a:r>
            <a:endParaRPr lang="ko-KR" altLang="en-US" dirty="0"/>
          </a:p>
        </p:txBody>
      </p:sp>
      <p:sp>
        <p:nvSpPr>
          <p:cNvPr id="3" name="내용 개체 틀 2">
            <a:extLst>
              <a:ext uri="{FF2B5EF4-FFF2-40B4-BE49-F238E27FC236}">
                <a16:creationId xmlns:a16="http://schemas.microsoft.com/office/drawing/2014/main" id="{769A2EEE-6AA2-4698-B1B2-6679DFA2EC64}"/>
              </a:ext>
            </a:extLst>
          </p:cNvPr>
          <p:cNvSpPr>
            <a:spLocks noGrp="1"/>
          </p:cNvSpPr>
          <p:nvPr>
            <p:ph idx="1"/>
          </p:nvPr>
        </p:nvSpPr>
        <p:spPr/>
        <p:txBody>
          <a:bodyPr>
            <a:normAutofit/>
          </a:bodyPr>
          <a:lstStyle/>
          <a:p>
            <a:r>
              <a:rPr lang="ko-KR" altLang="en-US" sz="2000" dirty="0"/>
              <a:t>상승률을 추출해서 표기합니다</a:t>
            </a:r>
            <a:r>
              <a:rPr lang="en-US" altLang="ko-KR" sz="2000" dirty="0"/>
              <a:t>.</a:t>
            </a:r>
            <a:endParaRPr lang="ko-KR" altLang="en-US" sz="2000" dirty="0"/>
          </a:p>
        </p:txBody>
      </p:sp>
      <p:sp>
        <p:nvSpPr>
          <p:cNvPr id="6" name="사각형: 둥근 모서리 5">
            <a:extLst>
              <a:ext uri="{FF2B5EF4-FFF2-40B4-BE49-F238E27FC236}">
                <a16:creationId xmlns:a16="http://schemas.microsoft.com/office/drawing/2014/main" id="{B7765B30-82D4-4C03-90AF-871C347D0801}"/>
              </a:ext>
            </a:extLst>
          </p:cNvPr>
          <p:cNvSpPr/>
          <p:nvPr/>
        </p:nvSpPr>
        <p:spPr>
          <a:xfrm flipV="1">
            <a:off x="923637" y="3114962"/>
            <a:ext cx="4248728" cy="598056"/>
          </a:xfrm>
          <a:prstGeom prst="roundRect">
            <a:avLst>
              <a:gd name="adj" fmla="val 21616"/>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122" name="Picture 2">
            <a:extLst>
              <a:ext uri="{FF2B5EF4-FFF2-40B4-BE49-F238E27FC236}">
                <a16:creationId xmlns:a16="http://schemas.microsoft.com/office/drawing/2014/main" id="{BFC44CA9-472B-430C-A56F-6BD167C78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847" y="1662681"/>
            <a:ext cx="6933153" cy="339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93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437A13EE-A9C9-4E67-97FC-F4FEF3A5C36E}"/>
              </a:ext>
            </a:extLst>
          </p:cNvPr>
          <p:cNvPicPr>
            <a:picLocks noChangeAspect="1"/>
          </p:cNvPicPr>
          <p:nvPr/>
        </p:nvPicPr>
        <p:blipFill>
          <a:blip r:embed="rId2"/>
          <a:stretch>
            <a:fillRect/>
          </a:stretch>
        </p:blipFill>
        <p:spPr>
          <a:xfrm>
            <a:off x="0" y="1715493"/>
            <a:ext cx="12192000" cy="5142507"/>
          </a:xfrm>
          <a:prstGeom prst="rect">
            <a:avLst/>
          </a:prstGeom>
        </p:spPr>
      </p:pic>
      <p:sp>
        <p:nvSpPr>
          <p:cNvPr id="2" name="제목 1">
            <a:extLst>
              <a:ext uri="{FF2B5EF4-FFF2-40B4-BE49-F238E27FC236}">
                <a16:creationId xmlns:a16="http://schemas.microsoft.com/office/drawing/2014/main" id="{FCAFBBF1-788F-47F8-BE16-421E271B2D62}"/>
              </a:ext>
            </a:extLst>
          </p:cNvPr>
          <p:cNvSpPr>
            <a:spLocks noGrp="1"/>
          </p:cNvSpPr>
          <p:nvPr>
            <p:ph type="title"/>
          </p:nvPr>
        </p:nvSpPr>
        <p:spPr/>
        <p:txBody>
          <a:bodyPr/>
          <a:lstStyle/>
          <a:p>
            <a:r>
              <a:rPr lang="ko-KR" altLang="en-US" dirty="0"/>
              <a:t>중복 정보는 과감히 제거합니다</a:t>
            </a:r>
            <a:r>
              <a:rPr lang="en-US" altLang="ko-KR" dirty="0"/>
              <a:t>.</a:t>
            </a:r>
            <a:endParaRPr lang="ko-KR" altLang="en-US" dirty="0"/>
          </a:p>
        </p:txBody>
      </p:sp>
      <p:sp>
        <p:nvSpPr>
          <p:cNvPr id="3" name="내용 개체 틀 2">
            <a:extLst>
              <a:ext uri="{FF2B5EF4-FFF2-40B4-BE49-F238E27FC236}">
                <a16:creationId xmlns:a16="http://schemas.microsoft.com/office/drawing/2014/main" id="{769A2EEE-6AA2-4698-B1B2-6679DFA2EC64}"/>
              </a:ext>
            </a:extLst>
          </p:cNvPr>
          <p:cNvSpPr>
            <a:spLocks noGrp="1"/>
          </p:cNvSpPr>
          <p:nvPr>
            <p:ph idx="1"/>
          </p:nvPr>
        </p:nvSpPr>
        <p:spPr/>
        <p:txBody>
          <a:bodyPr>
            <a:normAutofit/>
          </a:bodyPr>
          <a:lstStyle/>
          <a:p>
            <a:r>
              <a:rPr lang="en-US" altLang="ko-KR" sz="2000" dirty="0"/>
              <a:t>Legend</a:t>
            </a:r>
            <a:r>
              <a:rPr lang="ko-KR" altLang="en-US" sz="2000" dirty="0"/>
              <a:t>와 </a:t>
            </a:r>
            <a:r>
              <a:rPr lang="en-US" altLang="ko-KR" sz="2000" dirty="0"/>
              <a:t>y </a:t>
            </a:r>
            <a:r>
              <a:rPr lang="ko-KR" altLang="en-US" sz="2000" dirty="0"/>
              <a:t>눈금을 제거합니다</a:t>
            </a:r>
            <a:r>
              <a:rPr lang="en-US" altLang="ko-KR" sz="2000" dirty="0"/>
              <a:t>.</a:t>
            </a:r>
            <a:endParaRPr lang="ko-KR" altLang="en-US" sz="2000" dirty="0"/>
          </a:p>
        </p:txBody>
      </p:sp>
      <p:sp>
        <p:nvSpPr>
          <p:cNvPr id="6" name="사각형: 둥근 모서리 5">
            <a:extLst>
              <a:ext uri="{FF2B5EF4-FFF2-40B4-BE49-F238E27FC236}">
                <a16:creationId xmlns:a16="http://schemas.microsoft.com/office/drawing/2014/main" id="{B7765B30-82D4-4C03-90AF-871C347D0801}"/>
              </a:ext>
            </a:extLst>
          </p:cNvPr>
          <p:cNvSpPr/>
          <p:nvPr/>
        </p:nvSpPr>
        <p:spPr>
          <a:xfrm flipV="1">
            <a:off x="838200" y="2964938"/>
            <a:ext cx="4248728" cy="928124"/>
          </a:xfrm>
          <a:prstGeom prst="roundRect">
            <a:avLst>
              <a:gd name="adj" fmla="val 21616"/>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사각형: 둥근 모서리 8">
            <a:extLst>
              <a:ext uri="{FF2B5EF4-FFF2-40B4-BE49-F238E27FC236}">
                <a16:creationId xmlns:a16="http://schemas.microsoft.com/office/drawing/2014/main" id="{0257BDB2-E529-4B1B-96EE-66C7642BDF1D}"/>
              </a:ext>
            </a:extLst>
          </p:cNvPr>
          <p:cNvSpPr/>
          <p:nvPr/>
        </p:nvSpPr>
        <p:spPr>
          <a:xfrm flipV="1">
            <a:off x="838200" y="5060667"/>
            <a:ext cx="4248728" cy="270902"/>
          </a:xfrm>
          <a:prstGeom prst="roundRect">
            <a:avLst>
              <a:gd name="adj" fmla="val 21616"/>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46" name="Picture 2">
            <a:extLst>
              <a:ext uri="{FF2B5EF4-FFF2-40B4-BE49-F238E27FC236}">
                <a16:creationId xmlns:a16="http://schemas.microsoft.com/office/drawing/2014/main" id="{09B2D42A-73C8-45B2-85F2-15ABBECFD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331" y="1715493"/>
            <a:ext cx="6823670" cy="334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592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45DB332-D21E-4D02-96F9-300B127E8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329460"/>
            <a:ext cx="53625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056F222-535B-4F8D-BDC7-2884D9AC3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710" y="1305647"/>
            <a:ext cx="54102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5724DAD7-B7EA-45A4-99FE-59107313D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4199227"/>
            <a:ext cx="523875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BCF73CBF-8025-4F5C-A830-CE12C79DE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709" y="4295336"/>
            <a:ext cx="5410199" cy="251403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12909D58-249D-49AB-992D-51C9E7DC07B4}"/>
              </a:ext>
            </a:extLst>
          </p:cNvPr>
          <p:cNvSpPr>
            <a:spLocks noGrp="1"/>
          </p:cNvSpPr>
          <p:nvPr>
            <p:ph type="title"/>
          </p:nvPr>
        </p:nvSpPr>
        <p:spPr/>
        <p:txBody>
          <a:bodyPr/>
          <a:lstStyle/>
          <a:p>
            <a:r>
              <a:rPr lang="en-US" altLang="ko-KR" dirty="0">
                <a:solidFill>
                  <a:srgbClr val="C5BDE5"/>
                </a:solidFill>
              </a:rPr>
              <a:t>Seaborn </a:t>
            </a:r>
            <a:r>
              <a:rPr lang="ko-KR" altLang="en-US" dirty="0">
                <a:solidFill>
                  <a:srgbClr val="C5BDE5"/>
                </a:solidFill>
              </a:rPr>
              <a:t>활용 설정</a:t>
            </a:r>
            <a:r>
              <a:rPr lang="en-US" altLang="ko-KR" dirty="0">
                <a:solidFill>
                  <a:srgbClr val="C5BDE5"/>
                </a:solidFill>
              </a:rPr>
              <a:t>: </a:t>
            </a:r>
            <a:r>
              <a:rPr lang="en-US" altLang="ko-KR" dirty="0" err="1"/>
              <a:t>sns.set_context</a:t>
            </a:r>
            <a:r>
              <a:rPr lang="en-US" altLang="ko-KR" dirty="0"/>
              <a:t>()</a:t>
            </a:r>
            <a:endParaRPr lang="ko-KR" altLang="en-US" dirty="0"/>
          </a:p>
        </p:txBody>
      </p:sp>
      <p:sp>
        <p:nvSpPr>
          <p:cNvPr id="5" name="TextBox 4">
            <a:extLst>
              <a:ext uri="{FF2B5EF4-FFF2-40B4-BE49-F238E27FC236}">
                <a16:creationId xmlns:a16="http://schemas.microsoft.com/office/drawing/2014/main" id="{E627F8EF-481A-4598-BDDB-4103758A3313}"/>
              </a:ext>
            </a:extLst>
          </p:cNvPr>
          <p:cNvSpPr txBox="1"/>
          <p:nvPr/>
        </p:nvSpPr>
        <p:spPr>
          <a:xfrm>
            <a:off x="1076960" y="1909156"/>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notebook</a:t>
            </a:r>
            <a:endParaRPr lang="ko-KR" altLang="en-US" b="1" dirty="0">
              <a:solidFill>
                <a:srgbClr val="7030A0"/>
              </a:solidFill>
            </a:endParaRPr>
          </a:p>
        </p:txBody>
      </p:sp>
      <p:sp>
        <p:nvSpPr>
          <p:cNvPr id="12" name="TextBox 11">
            <a:extLst>
              <a:ext uri="{FF2B5EF4-FFF2-40B4-BE49-F238E27FC236}">
                <a16:creationId xmlns:a16="http://schemas.microsoft.com/office/drawing/2014/main" id="{45BE3239-E76D-4BCC-82A9-3F80B5215610}"/>
              </a:ext>
            </a:extLst>
          </p:cNvPr>
          <p:cNvSpPr txBox="1"/>
          <p:nvPr/>
        </p:nvSpPr>
        <p:spPr>
          <a:xfrm>
            <a:off x="6579861" y="1909156"/>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paper</a:t>
            </a:r>
            <a:endParaRPr lang="ko-KR" altLang="en-US" b="1" dirty="0">
              <a:solidFill>
                <a:srgbClr val="7030A0"/>
              </a:solidFill>
            </a:endParaRPr>
          </a:p>
        </p:txBody>
      </p:sp>
      <p:sp>
        <p:nvSpPr>
          <p:cNvPr id="13" name="TextBox 12">
            <a:extLst>
              <a:ext uri="{FF2B5EF4-FFF2-40B4-BE49-F238E27FC236}">
                <a16:creationId xmlns:a16="http://schemas.microsoft.com/office/drawing/2014/main" id="{2CA43179-A4AE-4BBD-B81C-B5075DE9BBAA}"/>
              </a:ext>
            </a:extLst>
          </p:cNvPr>
          <p:cNvSpPr txBox="1"/>
          <p:nvPr/>
        </p:nvSpPr>
        <p:spPr>
          <a:xfrm>
            <a:off x="1076960" y="4931865"/>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talk</a:t>
            </a:r>
            <a:endParaRPr lang="ko-KR" altLang="en-US" b="1" dirty="0">
              <a:solidFill>
                <a:srgbClr val="7030A0"/>
              </a:solidFill>
            </a:endParaRPr>
          </a:p>
        </p:txBody>
      </p:sp>
      <p:sp>
        <p:nvSpPr>
          <p:cNvPr id="14" name="TextBox 13">
            <a:extLst>
              <a:ext uri="{FF2B5EF4-FFF2-40B4-BE49-F238E27FC236}">
                <a16:creationId xmlns:a16="http://schemas.microsoft.com/office/drawing/2014/main" id="{95F070FB-3ACC-4639-9F5B-45B3C590F9B5}"/>
              </a:ext>
            </a:extLst>
          </p:cNvPr>
          <p:cNvSpPr txBox="1"/>
          <p:nvPr/>
        </p:nvSpPr>
        <p:spPr>
          <a:xfrm>
            <a:off x="6579861" y="4931865"/>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poster</a:t>
            </a:r>
            <a:endParaRPr lang="ko-KR" altLang="en-US" b="1" dirty="0">
              <a:solidFill>
                <a:srgbClr val="7030A0"/>
              </a:solidFill>
            </a:endParaRPr>
          </a:p>
        </p:txBody>
      </p:sp>
    </p:spTree>
    <p:extLst>
      <p:ext uri="{BB962C8B-B14F-4D97-AF65-F5344CB8AC3E}">
        <p14:creationId xmlns:p14="http://schemas.microsoft.com/office/powerpoint/2010/main" val="2955212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BE79101E-6CE5-450F-9FDB-DC9F8C04A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544" y="4148860"/>
            <a:ext cx="53625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E734692-BB8D-4A16-8F36-8B7FC989A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519960"/>
            <a:ext cx="53625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D94D18-6B67-430B-81FD-3F733FCF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543" y="1519960"/>
            <a:ext cx="53625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F99F96BC-8446-4CE8-AA09-28B107DD8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4" y="4148860"/>
            <a:ext cx="5362575"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12909D58-249D-49AB-992D-51C9E7DC07B4}"/>
              </a:ext>
            </a:extLst>
          </p:cNvPr>
          <p:cNvSpPr>
            <a:spLocks noGrp="1"/>
          </p:cNvSpPr>
          <p:nvPr>
            <p:ph type="title"/>
          </p:nvPr>
        </p:nvSpPr>
        <p:spPr/>
        <p:txBody>
          <a:bodyPr/>
          <a:lstStyle/>
          <a:p>
            <a:r>
              <a:rPr lang="en-US" altLang="ko-KR" dirty="0">
                <a:solidFill>
                  <a:srgbClr val="C5BDE5"/>
                </a:solidFill>
              </a:rPr>
              <a:t>Seaborn </a:t>
            </a:r>
            <a:r>
              <a:rPr lang="ko-KR" altLang="en-US" dirty="0">
                <a:solidFill>
                  <a:srgbClr val="C5BDE5"/>
                </a:solidFill>
              </a:rPr>
              <a:t>활용 설정</a:t>
            </a:r>
            <a:r>
              <a:rPr lang="en-US" altLang="ko-KR" dirty="0">
                <a:solidFill>
                  <a:srgbClr val="C5BDE5"/>
                </a:solidFill>
              </a:rPr>
              <a:t>: </a:t>
            </a:r>
            <a:r>
              <a:rPr lang="en-US" altLang="ko-KR" dirty="0" err="1"/>
              <a:t>sns.set_style</a:t>
            </a:r>
            <a:r>
              <a:rPr lang="en-US" altLang="ko-KR" dirty="0"/>
              <a:t>()</a:t>
            </a:r>
            <a:endParaRPr lang="ko-KR" altLang="en-US" dirty="0"/>
          </a:p>
        </p:txBody>
      </p:sp>
      <p:sp>
        <p:nvSpPr>
          <p:cNvPr id="5" name="TextBox 4">
            <a:extLst>
              <a:ext uri="{FF2B5EF4-FFF2-40B4-BE49-F238E27FC236}">
                <a16:creationId xmlns:a16="http://schemas.microsoft.com/office/drawing/2014/main" id="{E627F8EF-481A-4598-BDDB-4103758A3313}"/>
              </a:ext>
            </a:extLst>
          </p:cNvPr>
          <p:cNvSpPr txBox="1"/>
          <p:nvPr/>
        </p:nvSpPr>
        <p:spPr>
          <a:xfrm>
            <a:off x="1076960" y="1909156"/>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white</a:t>
            </a:r>
            <a:endParaRPr lang="ko-KR" altLang="en-US" b="1" dirty="0">
              <a:solidFill>
                <a:srgbClr val="7030A0"/>
              </a:solidFill>
            </a:endParaRPr>
          </a:p>
        </p:txBody>
      </p:sp>
      <p:sp>
        <p:nvSpPr>
          <p:cNvPr id="12" name="TextBox 11">
            <a:extLst>
              <a:ext uri="{FF2B5EF4-FFF2-40B4-BE49-F238E27FC236}">
                <a16:creationId xmlns:a16="http://schemas.microsoft.com/office/drawing/2014/main" id="{45BE3239-E76D-4BCC-82A9-3F80B5215610}"/>
              </a:ext>
            </a:extLst>
          </p:cNvPr>
          <p:cNvSpPr txBox="1"/>
          <p:nvPr/>
        </p:nvSpPr>
        <p:spPr>
          <a:xfrm>
            <a:off x="6631544" y="1909156"/>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dark</a:t>
            </a:r>
            <a:endParaRPr lang="ko-KR" altLang="en-US" b="1" dirty="0">
              <a:solidFill>
                <a:srgbClr val="7030A0"/>
              </a:solidFill>
            </a:endParaRPr>
          </a:p>
        </p:txBody>
      </p:sp>
      <p:sp>
        <p:nvSpPr>
          <p:cNvPr id="13" name="TextBox 12">
            <a:extLst>
              <a:ext uri="{FF2B5EF4-FFF2-40B4-BE49-F238E27FC236}">
                <a16:creationId xmlns:a16="http://schemas.microsoft.com/office/drawing/2014/main" id="{2CA43179-A4AE-4BBD-B81C-B5075DE9BBAA}"/>
              </a:ext>
            </a:extLst>
          </p:cNvPr>
          <p:cNvSpPr txBox="1"/>
          <p:nvPr/>
        </p:nvSpPr>
        <p:spPr>
          <a:xfrm>
            <a:off x="1076960" y="4931865"/>
            <a:ext cx="1505527" cy="360000"/>
          </a:xfrm>
          <a:prstGeom prst="rect">
            <a:avLst/>
          </a:prstGeom>
          <a:solidFill>
            <a:srgbClr val="C5BDE5"/>
          </a:solidFill>
        </p:spPr>
        <p:txBody>
          <a:bodyPr wrap="square" rtlCol="0">
            <a:noAutofit/>
          </a:bodyPr>
          <a:lstStyle/>
          <a:p>
            <a:pPr algn="ctr"/>
            <a:r>
              <a:rPr lang="en-US" altLang="ko-KR" b="1" dirty="0" err="1">
                <a:solidFill>
                  <a:srgbClr val="7030A0"/>
                </a:solidFill>
              </a:rPr>
              <a:t>whitegrid</a:t>
            </a:r>
            <a:endParaRPr lang="ko-KR" altLang="en-US" b="1" dirty="0">
              <a:solidFill>
                <a:srgbClr val="7030A0"/>
              </a:solidFill>
            </a:endParaRPr>
          </a:p>
        </p:txBody>
      </p:sp>
      <p:sp>
        <p:nvSpPr>
          <p:cNvPr id="14" name="TextBox 13">
            <a:extLst>
              <a:ext uri="{FF2B5EF4-FFF2-40B4-BE49-F238E27FC236}">
                <a16:creationId xmlns:a16="http://schemas.microsoft.com/office/drawing/2014/main" id="{95F070FB-3ACC-4639-9F5B-45B3C590F9B5}"/>
              </a:ext>
            </a:extLst>
          </p:cNvPr>
          <p:cNvSpPr txBox="1"/>
          <p:nvPr/>
        </p:nvSpPr>
        <p:spPr>
          <a:xfrm>
            <a:off x="6631544" y="4931865"/>
            <a:ext cx="1505527" cy="360000"/>
          </a:xfrm>
          <a:prstGeom prst="rect">
            <a:avLst/>
          </a:prstGeom>
          <a:solidFill>
            <a:srgbClr val="C5BDE5"/>
          </a:solidFill>
        </p:spPr>
        <p:txBody>
          <a:bodyPr wrap="square" rtlCol="0">
            <a:noAutofit/>
          </a:bodyPr>
          <a:lstStyle/>
          <a:p>
            <a:pPr algn="ctr"/>
            <a:r>
              <a:rPr lang="en-US" altLang="ko-KR" b="1" dirty="0">
                <a:solidFill>
                  <a:srgbClr val="7030A0"/>
                </a:solidFill>
              </a:rPr>
              <a:t>ticks</a:t>
            </a:r>
            <a:endParaRPr lang="ko-KR" altLang="en-US" b="1" dirty="0">
              <a:solidFill>
                <a:srgbClr val="7030A0"/>
              </a:solidFill>
            </a:endParaRPr>
          </a:p>
        </p:txBody>
      </p:sp>
    </p:spTree>
    <p:extLst>
      <p:ext uri="{BB962C8B-B14F-4D97-AF65-F5344CB8AC3E}">
        <p14:creationId xmlns:p14="http://schemas.microsoft.com/office/powerpoint/2010/main" val="224461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34658FE-FB84-444F-92AC-EA870A3F0AEB}"/>
              </a:ext>
            </a:extLst>
          </p:cNvPr>
          <p:cNvSpPr>
            <a:spLocks noGrp="1"/>
          </p:cNvSpPr>
          <p:nvPr>
            <p:ph type="title"/>
          </p:nvPr>
        </p:nvSpPr>
        <p:spPr/>
        <p:txBody>
          <a:bodyPr/>
          <a:lstStyle/>
          <a:p>
            <a:r>
              <a:rPr lang="ko-KR" altLang="en-US"/>
              <a:t>연구데이터 시각화</a:t>
            </a:r>
          </a:p>
        </p:txBody>
      </p:sp>
      <p:pic>
        <p:nvPicPr>
          <p:cNvPr id="4" name="그림 3">
            <a:extLst>
              <a:ext uri="{FF2B5EF4-FFF2-40B4-BE49-F238E27FC236}">
                <a16:creationId xmlns:a16="http://schemas.microsoft.com/office/drawing/2014/main" id="{CBAAA626-6169-4055-A616-12256CFA53B8}"/>
              </a:ext>
            </a:extLst>
          </p:cNvPr>
          <p:cNvPicPr>
            <a:picLocks noChangeAspect="1"/>
          </p:cNvPicPr>
          <p:nvPr/>
        </p:nvPicPr>
        <p:blipFill>
          <a:blip r:embed="rId2"/>
          <a:stretch>
            <a:fillRect/>
          </a:stretch>
        </p:blipFill>
        <p:spPr>
          <a:xfrm>
            <a:off x="2157975" y="1526231"/>
            <a:ext cx="7876050" cy="4966644"/>
          </a:xfrm>
          <a:prstGeom prst="rect">
            <a:avLst/>
          </a:prstGeom>
        </p:spPr>
      </p:pic>
      <p:sp>
        <p:nvSpPr>
          <p:cNvPr id="5" name="TextBox 4">
            <a:extLst>
              <a:ext uri="{FF2B5EF4-FFF2-40B4-BE49-F238E27FC236}">
                <a16:creationId xmlns:a16="http://schemas.microsoft.com/office/drawing/2014/main" id="{6EE56D71-D39F-479D-85FD-B481947429AD}"/>
              </a:ext>
            </a:extLst>
          </p:cNvPr>
          <p:cNvSpPr txBox="1"/>
          <p:nvPr/>
        </p:nvSpPr>
        <p:spPr>
          <a:xfrm>
            <a:off x="6974237" y="6591180"/>
            <a:ext cx="5217763" cy="246221"/>
          </a:xfrm>
          <a:prstGeom prst="rect">
            <a:avLst/>
          </a:prstGeom>
          <a:noFill/>
        </p:spPr>
        <p:txBody>
          <a:bodyPr wrap="square" rtlCol="0">
            <a:spAutoFit/>
          </a:bodyPr>
          <a:lstStyle/>
          <a:p>
            <a:r>
              <a:rPr lang="en-US" altLang="ko-KR" sz="1000" dirty="0">
                <a:solidFill>
                  <a:schemeClr val="bg1">
                    <a:lumMod val="50000"/>
                  </a:schemeClr>
                </a:solidFill>
              </a:rPr>
              <a:t>Finocchio, G. Appl. Phys. Lett. 118(16) 160502 (2021), DOI: </a:t>
            </a:r>
            <a:r>
              <a:rPr lang="en-US" altLang="ko-KR" sz="1000" dirty="0">
                <a:solidFill>
                  <a:schemeClr val="bg1">
                    <a:lumMod val="50000"/>
                  </a:schemeClr>
                </a:solidFill>
                <a:hlinkClick r:id="rId3">
                  <a:extLst>
                    <a:ext uri="{A12FA001-AC4F-418D-AE19-62706E023703}">
                      <ahyp:hlinkClr xmlns:ahyp="http://schemas.microsoft.com/office/drawing/2018/hyperlinkcolor" val="tx"/>
                    </a:ext>
                  </a:extLst>
                </a:hlinkClick>
              </a:rPr>
              <a:t>10.1063/5.0048947</a:t>
            </a:r>
            <a:endParaRPr lang="ko-KR" altLang="en-US" sz="1000" dirty="0">
              <a:solidFill>
                <a:schemeClr val="bg1">
                  <a:lumMod val="50000"/>
                </a:schemeClr>
              </a:solidFill>
            </a:endParaRPr>
          </a:p>
        </p:txBody>
      </p:sp>
    </p:spTree>
    <p:extLst>
      <p:ext uri="{BB962C8B-B14F-4D97-AF65-F5344CB8AC3E}">
        <p14:creationId xmlns:p14="http://schemas.microsoft.com/office/powerpoint/2010/main" val="135413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0D1647-A291-4A0F-9994-550A1CADE195}"/>
              </a:ext>
            </a:extLst>
          </p:cNvPr>
          <p:cNvSpPr>
            <a:spLocks noGrp="1"/>
          </p:cNvSpPr>
          <p:nvPr>
            <p:ph type="title"/>
          </p:nvPr>
        </p:nvSpPr>
        <p:spPr/>
        <p:txBody>
          <a:bodyPr/>
          <a:lstStyle/>
          <a:p>
            <a:r>
              <a:rPr lang="ko-KR" altLang="en-US"/>
              <a:t>다른 회사 데이터로도 그릴 수 있습니다</a:t>
            </a:r>
            <a:r>
              <a:rPr lang="en-US" altLang="ko-KR" dirty="0"/>
              <a:t>.</a:t>
            </a:r>
            <a:endParaRPr lang="ko-KR" altLang="en-US" dirty="0"/>
          </a:p>
        </p:txBody>
      </p:sp>
      <p:sp>
        <p:nvSpPr>
          <p:cNvPr id="3" name="내용 개체 틀 2">
            <a:extLst>
              <a:ext uri="{FF2B5EF4-FFF2-40B4-BE49-F238E27FC236}">
                <a16:creationId xmlns:a16="http://schemas.microsoft.com/office/drawing/2014/main" id="{55FD34AC-2707-426C-8CA4-8601A11C5C8F}"/>
              </a:ext>
            </a:extLst>
          </p:cNvPr>
          <p:cNvSpPr>
            <a:spLocks noGrp="1"/>
          </p:cNvSpPr>
          <p:nvPr>
            <p:ph idx="1"/>
          </p:nvPr>
        </p:nvSpPr>
        <p:spPr/>
        <p:txBody>
          <a:bodyPr>
            <a:normAutofit/>
          </a:bodyPr>
          <a:lstStyle/>
          <a:p>
            <a:r>
              <a:rPr lang="ko-KR" altLang="en-US" sz="2000" dirty="0"/>
              <a:t>일별 주가 정보를 가져오는 코드입니다</a:t>
            </a:r>
            <a:r>
              <a:rPr lang="en-US" altLang="ko-KR" sz="2000" dirty="0"/>
              <a:t>.</a:t>
            </a:r>
            <a:endParaRPr lang="ko-KR" altLang="en-US" sz="2000" dirty="0"/>
          </a:p>
        </p:txBody>
      </p:sp>
      <p:pic>
        <p:nvPicPr>
          <p:cNvPr id="4" name="그림 3">
            <a:extLst>
              <a:ext uri="{FF2B5EF4-FFF2-40B4-BE49-F238E27FC236}">
                <a16:creationId xmlns:a16="http://schemas.microsoft.com/office/drawing/2014/main" id="{62C21ED3-D392-461F-8673-726AC7900DF5}"/>
              </a:ext>
            </a:extLst>
          </p:cNvPr>
          <p:cNvPicPr>
            <a:picLocks noChangeAspect="1"/>
          </p:cNvPicPr>
          <p:nvPr/>
        </p:nvPicPr>
        <p:blipFill>
          <a:blip r:embed="rId2"/>
          <a:stretch>
            <a:fillRect/>
          </a:stretch>
        </p:blipFill>
        <p:spPr>
          <a:xfrm>
            <a:off x="0" y="1771650"/>
            <a:ext cx="12192000" cy="5086350"/>
          </a:xfrm>
          <a:prstGeom prst="rect">
            <a:avLst/>
          </a:prstGeom>
        </p:spPr>
      </p:pic>
      <p:sp>
        <p:nvSpPr>
          <p:cNvPr id="5" name="TextBox 4">
            <a:extLst>
              <a:ext uri="{FF2B5EF4-FFF2-40B4-BE49-F238E27FC236}">
                <a16:creationId xmlns:a16="http://schemas.microsoft.com/office/drawing/2014/main" id="{3F098578-E5C3-4C04-A06A-E2F514B4CCC3}"/>
              </a:ext>
            </a:extLst>
          </p:cNvPr>
          <p:cNvSpPr txBox="1"/>
          <p:nvPr/>
        </p:nvSpPr>
        <p:spPr>
          <a:xfrm>
            <a:off x="6816436" y="2917130"/>
            <a:ext cx="3611419" cy="369332"/>
          </a:xfrm>
          <a:prstGeom prst="rect">
            <a:avLst/>
          </a:prstGeom>
          <a:noFill/>
          <a:ln w="28575">
            <a:solidFill>
              <a:srgbClr val="0000FF"/>
            </a:solidFill>
          </a:ln>
        </p:spPr>
        <p:txBody>
          <a:bodyPr wrap="square" rtlCol="0">
            <a:spAutoFit/>
          </a:bodyPr>
          <a:lstStyle/>
          <a:p>
            <a:r>
              <a:rPr lang="ko-KR" altLang="en-US">
                <a:solidFill>
                  <a:srgbClr val="0000FF"/>
                </a:solidFill>
              </a:rPr>
              <a:t>여기에 주식 종목코드를 넣으세요</a:t>
            </a:r>
          </a:p>
        </p:txBody>
      </p:sp>
      <p:cxnSp>
        <p:nvCxnSpPr>
          <p:cNvPr id="7" name="직선 화살표 연결선 6">
            <a:extLst>
              <a:ext uri="{FF2B5EF4-FFF2-40B4-BE49-F238E27FC236}">
                <a16:creationId xmlns:a16="http://schemas.microsoft.com/office/drawing/2014/main" id="{4200A4AD-6E6A-4722-99FF-5BD4A05F7008}"/>
              </a:ext>
            </a:extLst>
          </p:cNvPr>
          <p:cNvCxnSpPr>
            <a:stCxn id="5" idx="1"/>
          </p:cNvCxnSpPr>
          <p:nvPr/>
        </p:nvCxnSpPr>
        <p:spPr>
          <a:xfrm flipH="1">
            <a:off x="3306618" y="3101796"/>
            <a:ext cx="3509818" cy="71282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68EA9C85-812E-4B32-919C-65516B6E2A1F}"/>
              </a:ext>
            </a:extLst>
          </p:cNvPr>
          <p:cNvCxnSpPr>
            <a:cxnSpLocks/>
            <a:stCxn id="5" idx="1"/>
          </p:cNvCxnSpPr>
          <p:nvPr/>
        </p:nvCxnSpPr>
        <p:spPr>
          <a:xfrm flipH="1">
            <a:off x="2872509" y="3101796"/>
            <a:ext cx="3943927" cy="213522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B8120755-3214-49DB-804E-B36B4C43C43F}"/>
              </a:ext>
            </a:extLst>
          </p:cNvPr>
          <p:cNvCxnSpPr>
            <a:cxnSpLocks/>
            <a:stCxn id="5" idx="1"/>
          </p:cNvCxnSpPr>
          <p:nvPr/>
        </p:nvCxnSpPr>
        <p:spPr>
          <a:xfrm flipH="1">
            <a:off x="2872509" y="3101796"/>
            <a:ext cx="3943927" cy="253238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1E198F7B-88B8-4787-8E2D-AB16868A0BE8}"/>
              </a:ext>
            </a:extLst>
          </p:cNvPr>
          <p:cNvCxnSpPr>
            <a:cxnSpLocks/>
            <a:stCxn id="5" idx="1"/>
          </p:cNvCxnSpPr>
          <p:nvPr/>
        </p:nvCxnSpPr>
        <p:spPr>
          <a:xfrm flipH="1">
            <a:off x="2872509" y="3101796"/>
            <a:ext cx="3943927" cy="298283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22694BF7-A465-4FA9-8E86-65DFE6E976AD}"/>
              </a:ext>
            </a:extLst>
          </p:cNvPr>
          <p:cNvCxnSpPr>
            <a:cxnSpLocks/>
            <a:stCxn id="5" idx="1"/>
          </p:cNvCxnSpPr>
          <p:nvPr/>
        </p:nvCxnSpPr>
        <p:spPr>
          <a:xfrm flipH="1">
            <a:off x="2872509" y="3101796"/>
            <a:ext cx="3943927" cy="324006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16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BC117D4-D9B0-49B2-892A-70561E9A3D1D}"/>
              </a:ext>
            </a:extLst>
          </p:cNvPr>
          <p:cNvSpPr>
            <a:spLocks noGrp="1"/>
          </p:cNvSpPr>
          <p:nvPr>
            <p:ph type="title"/>
          </p:nvPr>
        </p:nvSpPr>
        <p:spPr/>
        <p:txBody>
          <a:bodyPr/>
          <a:lstStyle/>
          <a:p>
            <a:r>
              <a:rPr lang="ko-KR" altLang="en-US" dirty="0"/>
              <a:t>데이터 시각화 </a:t>
            </a:r>
            <a:r>
              <a:rPr lang="en-US" altLang="ko-KR" dirty="0">
                <a:solidFill>
                  <a:srgbClr val="C5BDE5"/>
                </a:solidFill>
              </a:rPr>
              <a:t>Data Visualization</a:t>
            </a:r>
            <a:endParaRPr lang="ko-KR" altLang="en-US" dirty="0">
              <a:solidFill>
                <a:srgbClr val="C5BDE5"/>
              </a:solidFill>
            </a:endParaRPr>
          </a:p>
        </p:txBody>
      </p:sp>
      <p:sp>
        <p:nvSpPr>
          <p:cNvPr id="3" name="내용 개체 틀 2">
            <a:extLst>
              <a:ext uri="{FF2B5EF4-FFF2-40B4-BE49-F238E27FC236}">
                <a16:creationId xmlns:a16="http://schemas.microsoft.com/office/drawing/2014/main" id="{723C2E87-FA56-489A-AE15-A8C2A4889830}"/>
              </a:ext>
            </a:extLst>
          </p:cNvPr>
          <p:cNvSpPr>
            <a:spLocks noGrp="1"/>
          </p:cNvSpPr>
          <p:nvPr>
            <p:ph idx="1"/>
          </p:nvPr>
        </p:nvSpPr>
        <p:spPr/>
        <p:txBody>
          <a:bodyPr/>
          <a:lstStyle/>
          <a:p>
            <a:r>
              <a:rPr lang="ko-KR" altLang="en-US"/>
              <a:t>숫자를 그림으로 바꾸는 작업</a:t>
            </a:r>
          </a:p>
        </p:txBody>
      </p:sp>
      <p:grpSp>
        <p:nvGrpSpPr>
          <p:cNvPr id="4" name="그룹 3">
            <a:extLst>
              <a:ext uri="{FF2B5EF4-FFF2-40B4-BE49-F238E27FC236}">
                <a16:creationId xmlns:a16="http://schemas.microsoft.com/office/drawing/2014/main" id="{33369600-043A-4842-B754-847288D936C6}"/>
              </a:ext>
            </a:extLst>
          </p:cNvPr>
          <p:cNvGrpSpPr/>
          <p:nvPr/>
        </p:nvGrpSpPr>
        <p:grpSpPr>
          <a:xfrm>
            <a:off x="349327" y="2417736"/>
            <a:ext cx="11493346" cy="3572358"/>
            <a:chOff x="445943" y="-2012200"/>
            <a:chExt cx="11583722" cy="3600450"/>
          </a:xfrm>
        </p:grpSpPr>
        <p:pic>
          <p:nvPicPr>
            <p:cNvPr id="5" name="그림 4">
              <a:extLst>
                <a:ext uri="{FF2B5EF4-FFF2-40B4-BE49-F238E27FC236}">
                  <a16:creationId xmlns:a16="http://schemas.microsoft.com/office/drawing/2014/main" id="{E1197EC3-7536-4C81-861C-020FFA0BC84F}"/>
                </a:ext>
              </a:extLst>
            </p:cNvPr>
            <p:cNvPicPr>
              <a:picLocks noChangeAspect="1"/>
            </p:cNvPicPr>
            <p:nvPr/>
          </p:nvPicPr>
          <p:blipFill>
            <a:blip r:embed="rId2"/>
            <a:stretch>
              <a:fillRect/>
            </a:stretch>
          </p:blipFill>
          <p:spPr>
            <a:xfrm>
              <a:off x="445943" y="-2012200"/>
              <a:ext cx="5314950" cy="3600450"/>
            </a:xfrm>
            <a:prstGeom prst="rect">
              <a:avLst/>
            </a:prstGeom>
          </p:spPr>
        </p:pic>
        <p:pic>
          <p:nvPicPr>
            <p:cNvPr id="6" name="그림 5">
              <a:extLst>
                <a:ext uri="{FF2B5EF4-FFF2-40B4-BE49-F238E27FC236}">
                  <a16:creationId xmlns:a16="http://schemas.microsoft.com/office/drawing/2014/main" id="{A1B21692-6BEE-4ADB-8E3A-E328A1F8D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127" y="-2012200"/>
              <a:ext cx="4300538" cy="3600450"/>
            </a:xfrm>
            <a:prstGeom prst="rect">
              <a:avLst/>
            </a:prstGeom>
          </p:spPr>
        </p:pic>
        <p:sp>
          <p:nvSpPr>
            <p:cNvPr id="7" name="화살표: 오른쪽 6">
              <a:extLst>
                <a:ext uri="{FF2B5EF4-FFF2-40B4-BE49-F238E27FC236}">
                  <a16:creationId xmlns:a16="http://schemas.microsoft.com/office/drawing/2014/main" id="{95369E40-DB79-4FC8-8D3D-237EE329E5F7}"/>
                </a:ext>
              </a:extLst>
            </p:cNvPr>
            <p:cNvSpPr/>
            <p:nvPr/>
          </p:nvSpPr>
          <p:spPr>
            <a:xfrm>
              <a:off x="6341075" y="-615142"/>
              <a:ext cx="864523" cy="964276"/>
            </a:xfrm>
            <a:prstGeom prst="rightArrow">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사각형: 둥근 모서리 7">
            <a:extLst>
              <a:ext uri="{FF2B5EF4-FFF2-40B4-BE49-F238E27FC236}">
                <a16:creationId xmlns:a16="http://schemas.microsoft.com/office/drawing/2014/main" id="{8555FC04-8C1E-42E8-B5E7-DE10220F547B}"/>
              </a:ext>
            </a:extLst>
          </p:cNvPr>
          <p:cNvSpPr/>
          <p:nvPr/>
        </p:nvSpPr>
        <p:spPr>
          <a:xfrm>
            <a:off x="1962711" y="2838684"/>
            <a:ext cx="3579027" cy="402764"/>
          </a:xfrm>
          <a:prstGeom prst="roundRect">
            <a:avLst>
              <a:gd name="adj" fmla="val 50000"/>
            </a:avLst>
          </a:prstGeom>
          <a:solidFill>
            <a:schemeClr val="accent5">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ko-KR" altLang="en-US" b="1" dirty="0">
                <a:solidFill>
                  <a:schemeClr val="accent1"/>
                </a:solidFill>
              </a:rPr>
              <a:t>데이터 이해도 증진</a:t>
            </a:r>
          </a:p>
        </p:txBody>
      </p:sp>
      <p:sp>
        <p:nvSpPr>
          <p:cNvPr id="9" name="사각형: 둥근 모서리 8">
            <a:extLst>
              <a:ext uri="{FF2B5EF4-FFF2-40B4-BE49-F238E27FC236}">
                <a16:creationId xmlns:a16="http://schemas.microsoft.com/office/drawing/2014/main" id="{800E189A-0DCE-47D0-AA08-F10FEE22F0F6}"/>
              </a:ext>
            </a:extLst>
          </p:cNvPr>
          <p:cNvSpPr/>
          <p:nvPr/>
        </p:nvSpPr>
        <p:spPr>
          <a:xfrm>
            <a:off x="1962711" y="3480606"/>
            <a:ext cx="3579027" cy="402764"/>
          </a:xfrm>
          <a:prstGeom prst="roundRect">
            <a:avLst>
              <a:gd name="adj" fmla="val 50000"/>
            </a:avLst>
          </a:prstGeom>
          <a:solidFill>
            <a:schemeClr val="accent5">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ko-KR" altLang="en-US" b="1">
                <a:solidFill>
                  <a:schemeClr val="accent1"/>
                </a:solidFill>
              </a:rPr>
              <a:t>새로운 특징 탐색</a:t>
            </a:r>
            <a:endParaRPr lang="ko-KR" altLang="en-US" b="1" dirty="0">
              <a:solidFill>
                <a:schemeClr val="accent1"/>
              </a:solidFill>
            </a:endParaRPr>
          </a:p>
        </p:txBody>
      </p:sp>
      <p:sp>
        <p:nvSpPr>
          <p:cNvPr id="10" name="사각형: 둥근 모서리 9">
            <a:extLst>
              <a:ext uri="{FF2B5EF4-FFF2-40B4-BE49-F238E27FC236}">
                <a16:creationId xmlns:a16="http://schemas.microsoft.com/office/drawing/2014/main" id="{D42EA7C7-E927-4E35-A63E-B9990480F73D}"/>
              </a:ext>
            </a:extLst>
          </p:cNvPr>
          <p:cNvSpPr/>
          <p:nvPr/>
        </p:nvSpPr>
        <p:spPr>
          <a:xfrm>
            <a:off x="1962711" y="4122528"/>
            <a:ext cx="3579027" cy="402764"/>
          </a:xfrm>
          <a:prstGeom prst="roundRect">
            <a:avLst>
              <a:gd name="adj" fmla="val 50000"/>
            </a:avLst>
          </a:prstGeom>
          <a:solidFill>
            <a:schemeClr val="accent5">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ko-KR" altLang="en-US" b="1" dirty="0">
                <a:solidFill>
                  <a:schemeClr val="accent1"/>
                </a:solidFill>
              </a:rPr>
              <a:t>데이터 문제점 도출</a:t>
            </a:r>
          </a:p>
        </p:txBody>
      </p:sp>
      <p:sp>
        <p:nvSpPr>
          <p:cNvPr id="11" name="사각형: 둥근 모서리 10">
            <a:extLst>
              <a:ext uri="{FF2B5EF4-FFF2-40B4-BE49-F238E27FC236}">
                <a16:creationId xmlns:a16="http://schemas.microsoft.com/office/drawing/2014/main" id="{CD81FCAB-0164-40E0-8554-E5994250BB56}"/>
              </a:ext>
            </a:extLst>
          </p:cNvPr>
          <p:cNvSpPr/>
          <p:nvPr/>
        </p:nvSpPr>
        <p:spPr>
          <a:xfrm>
            <a:off x="1962711" y="4764450"/>
            <a:ext cx="3579027" cy="402764"/>
          </a:xfrm>
          <a:prstGeom prst="roundRect">
            <a:avLst>
              <a:gd name="adj" fmla="val 50000"/>
            </a:avLst>
          </a:prstGeom>
          <a:solidFill>
            <a:schemeClr val="accent5">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ko-KR" altLang="en-US" b="1">
                <a:solidFill>
                  <a:schemeClr val="accent1"/>
                </a:solidFill>
              </a:rPr>
              <a:t>전체와 부분 동시 이해</a:t>
            </a:r>
            <a:endParaRPr lang="ko-KR" altLang="en-US" b="1" dirty="0">
              <a:solidFill>
                <a:schemeClr val="accent1"/>
              </a:solidFill>
            </a:endParaRPr>
          </a:p>
        </p:txBody>
      </p:sp>
      <p:sp>
        <p:nvSpPr>
          <p:cNvPr id="12" name="사각형: 둥근 모서리 11">
            <a:extLst>
              <a:ext uri="{FF2B5EF4-FFF2-40B4-BE49-F238E27FC236}">
                <a16:creationId xmlns:a16="http://schemas.microsoft.com/office/drawing/2014/main" id="{4475FB05-2992-40A8-99D6-4160BD5DDA72}"/>
              </a:ext>
            </a:extLst>
          </p:cNvPr>
          <p:cNvSpPr/>
          <p:nvPr/>
        </p:nvSpPr>
        <p:spPr>
          <a:xfrm>
            <a:off x="1962711" y="5406373"/>
            <a:ext cx="3579027" cy="402764"/>
          </a:xfrm>
          <a:prstGeom prst="roundRect">
            <a:avLst>
              <a:gd name="adj" fmla="val 50000"/>
            </a:avLst>
          </a:prstGeom>
          <a:solidFill>
            <a:schemeClr val="accent5">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ko-KR" altLang="en-US" b="1" dirty="0">
                <a:solidFill>
                  <a:schemeClr val="accent1"/>
                </a:solidFill>
              </a:rPr>
              <a:t>가설 수립 </a:t>
            </a:r>
            <a:r>
              <a:rPr lang="en-US" altLang="ko-KR" b="1" dirty="0">
                <a:solidFill>
                  <a:schemeClr val="accent1"/>
                </a:solidFill>
              </a:rPr>
              <a:t>&amp; </a:t>
            </a:r>
            <a:r>
              <a:rPr lang="ko-KR" altLang="en-US" b="1" dirty="0">
                <a:solidFill>
                  <a:schemeClr val="accent1"/>
                </a:solidFill>
              </a:rPr>
              <a:t>검증</a:t>
            </a:r>
          </a:p>
        </p:txBody>
      </p:sp>
    </p:spTree>
    <p:extLst>
      <p:ext uri="{BB962C8B-B14F-4D97-AF65-F5344CB8AC3E}">
        <p14:creationId xmlns:p14="http://schemas.microsoft.com/office/powerpoint/2010/main" val="20418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9CB1F8-600E-40CC-93F3-3BA04B749CFF}"/>
              </a:ext>
            </a:extLst>
          </p:cNvPr>
          <p:cNvSpPr>
            <a:spLocks noGrp="1"/>
          </p:cNvSpPr>
          <p:nvPr>
            <p:ph type="title"/>
          </p:nvPr>
        </p:nvSpPr>
        <p:spPr/>
        <p:txBody>
          <a:bodyPr/>
          <a:lstStyle/>
          <a:p>
            <a:r>
              <a:rPr lang="ko-KR" altLang="en-US" dirty="0"/>
              <a:t>데이터 시각화 </a:t>
            </a:r>
            <a:r>
              <a:rPr lang="en-US" altLang="ko-KR" dirty="0">
                <a:solidFill>
                  <a:srgbClr val="C5BDE5"/>
                </a:solidFill>
              </a:rPr>
              <a:t>Data Visualization</a:t>
            </a:r>
            <a:endParaRPr lang="ko-KR" altLang="en-US" dirty="0"/>
          </a:p>
        </p:txBody>
      </p:sp>
      <p:sp>
        <p:nvSpPr>
          <p:cNvPr id="3" name="내용 개체 틀 2">
            <a:extLst>
              <a:ext uri="{FF2B5EF4-FFF2-40B4-BE49-F238E27FC236}">
                <a16:creationId xmlns:a16="http://schemas.microsoft.com/office/drawing/2014/main" id="{4CEAE216-EA5E-4382-8AC0-3746D5D4F5BC}"/>
              </a:ext>
            </a:extLst>
          </p:cNvPr>
          <p:cNvSpPr>
            <a:spLocks noGrp="1"/>
          </p:cNvSpPr>
          <p:nvPr>
            <p:ph idx="1"/>
          </p:nvPr>
        </p:nvSpPr>
        <p:spPr/>
        <p:txBody>
          <a:bodyPr/>
          <a:lstStyle/>
          <a:p>
            <a:r>
              <a:rPr lang="ko-KR" altLang="en-US" dirty="0"/>
              <a:t>수치 분석으로는 데이터 파악이 불충분함</a:t>
            </a:r>
          </a:p>
        </p:txBody>
      </p:sp>
      <p:pic>
        <p:nvPicPr>
          <p:cNvPr id="20482" name="Picture 2" descr="https://miro.medium.com/max/2035/1*teCUzrolOckJEyHsNhi_Ng.png">
            <a:extLst>
              <a:ext uri="{FF2B5EF4-FFF2-40B4-BE49-F238E27FC236}">
                <a16:creationId xmlns:a16="http://schemas.microsoft.com/office/drawing/2014/main" id="{269D8B3A-CE00-4C8E-B209-04A9420EE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482" y="1962439"/>
            <a:ext cx="8415038" cy="4659746"/>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E8A2E7B8-B2B7-4ED5-97B2-C865E70ECBBA}"/>
              </a:ext>
            </a:extLst>
          </p:cNvPr>
          <p:cNvSpPr/>
          <p:nvPr/>
        </p:nvSpPr>
        <p:spPr>
          <a:xfrm>
            <a:off x="5708073" y="6622185"/>
            <a:ext cx="6483927" cy="246221"/>
          </a:xfrm>
          <a:prstGeom prst="rect">
            <a:avLst/>
          </a:prstGeom>
        </p:spPr>
        <p:txBody>
          <a:bodyPr wrap="square">
            <a:spAutoFit/>
          </a:bodyPr>
          <a:lstStyle/>
          <a:p>
            <a:r>
              <a:rPr lang="ko-KR" altLang="en-US" sz="1000" dirty="0">
                <a:solidFill>
                  <a:schemeClr val="bg1">
                    <a:lumMod val="50000"/>
                  </a:schemeClr>
                </a:solidFill>
              </a:rPr>
              <a:t>https://towardsdatascience.com/importance-of-data-visualization-anscombes-quartet-way-a325148b9fd2</a:t>
            </a:r>
          </a:p>
        </p:txBody>
      </p:sp>
    </p:spTree>
    <p:extLst>
      <p:ext uri="{BB962C8B-B14F-4D97-AF65-F5344CB8AC3E}">
        <p14:creationId xmlns:p14="http://schemas.microsoft.com/office/powerpoint/2010/main" val="190967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9CB1F8-600E-40CC-93F3-3BA04B749CFF}"/>
              </a:ext>
            </a:extLst>
          </p:cNvPr>
          <p:cNvSpPr>
            <a:spLocks noGrp="1"/>
          </p:cNvSpPr>
          <p:nvPr>
            <p:ph type="title"/>
          </p:nvPr>
        </p:nvSpPr>
        <p:spPr/>
        <p:txBody>
          <a:bodyPr/>
          <a:lstStyle/>
          <a:p>
            <a:r>
              <a:rPr lang="ko-KR" altLang="en-US" dirty="0"/>
              <a:t>데이터 시각화 </a:t>
            </a:r>
            <a:r>
              <a:rPr lang="en-US" altLang="ko-KR" dirty="0">
                <a:solidFill>
                  <a:srgbClr val="C5BDE5"/>
                </a:solidFill>
              </a:rPr>
              <a:t>Data Visualization</a:t>
            </a:r>
            <a:endParaRPr lang="ko-KR" altLang="en-US" dirty="0"/>
          </a:p>
        </p:txBody>
      </p:sp>
      <p:sp>
        <p:nvSpPr>
          <p:cNvPr id="3" name="내용 개체 틀 2">
            <a:extLst>
              <a:ext uri="{FF2B5EF4-FFF2-40B4-BE49-F238E27FC236}">
                <a16:creationId xmlns:a16="http://schemas.microsoft.com/office/drawing/2014/main" id="{4CEAE216-EA5E-4382-8AC0-3746D5D4F5BC}"/>
              </a:ext>
            </a:extLst>
          </p:cNvPr>
          <p:cNvSpPr>
            <a:spLocks noGrp="1"/>
          </p:cNvSpPr>
          <p:nvPr>
            <p:ph idx="1"/>
          </p:nvPr>
        </p:nvSpPr>
        <p:spPr/>
        <p:txBody>
          <a:bodyPr/>
          <a:lstStyle/>
          <a:p>
            <a:r>
              <a:rPr lang="ko-KR" altLang="en-US" dirty="0"/>
              <a:t>수치 분석으로는 데이터 파악이 불충분함</a:t>
            </a:r>
          </a:p>
        </p:txBody>
      </p:sp>
      <p:pic>
        <p:nvPicPr>
          <p:cNvPr id="6" name="그림 5">
            <a:extLst>
              <a:ext uri="{FF2B5EF4-FFF2-40B4-BE49-F238E27FC236}">
                <a16:creationId xmlns:a16="http://schemas.microsoft.com/office/drawing/2014/main" id="{AA9F66FC-79F4-408E-B58D-BE4F7628F0EE}"/>
              </a:ext>
            </a:extLst>
          </p:cNvPr>
          <p:cNvPicPr>
            <a:picLocks noChangeAspect="1"/>
          </p:cNvPicPr>
          <p:nvPr/>
        </p:nvPicPr>
        <p:blipFill>
          <a:blip r:embed="rId2"/>
          <a:stretch>
            <a:fillRect/>
          </a:stretch>
        </p:blipFill>
        <p:spPr>
          <a:xfrm>
            <a:off x="1422399" y="2285482"/>
            <a:ext cx="9347202" cy="3752444"/>
          </a:xfrm>
          <a:prstGeom prst="rect">
            <a:avLst/>
          </a:prstGeom>
        </p:spPr>
      </p:pic>
      <p:sp>
        <p:nvSpPr>
          <p:cNvPr id="7" name="직사각형 6">
            <a:extLst>
              <a:ext uri="{FF2B5EF4-FFF2-40B4-BE49-F238E27FC236}">
                <a16:creationId xmlns:a16="http://schemas.microsoft.com/office/drawing/2014/main" id="{5F1B05F6-F6F1-45C0-9DD8-2238B73AF9D9}"/>
              </a:ext>
            </a:extLst>
          </p:cNvPr>
          <p:cNvSpPr/>
          <p:nvPr/>
        </p:nvSpPr>
        <p:spPr>
          <a:xfrm>
            <a:off x="8164945" y="6611779"/>
            <a:ext cx="4027055" cy="246221"/>
          </a:xfrm>
          <a:prstGeom prst="rect">
            <a:avLst/>
          </a:prstGeom>
        </p:spPr>
        <p:txBody>
          <a:bodyPr wrap="square">
            <a:spAutoFit/>
          </a:bodyPr>
          <a:lstStyle/>
          <a:p>
            <a:r>
              <a:rPr lang="ko-KR" altLang="en-US" sz="1000">
                <a:solidFill>
                  <a:schemeClr val="bg1">
                    <a:lumMod val="50000"/>
                  </a:schemeClr>
                </a:solidFill>
              </a:rPr>
              <a:t>https://cran.r-project.org/web/packages/datasauRus/index.html</a:t>
            </a:r>
          </a:p>
        </p:txBody>
      </p:sp>
    </p:spTree>
    <p:extLst>
      <p:ext uri="{BB962C8B-B14F-4D97-AF65-F5344CB8AC3E}">
        <p14:creationId xmlns:p14="http://schemas.microsoft.com/office/powerpoint/2010/main" val="257045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4D091A-9B9A-4986-9D00-026B666DF648}"/>
              </a:ext>
            </a:extLst>
          </p:cNvPr>
          <p:cNvSpPr>
            <a:spLocks noGrp="1"/>
          </p:cNvSpPr>
          <p:nvPr>
            <p:ph type="title"/>
          </p:nvPr>
        </p:nvSpPr>
        <p:spPr/>
        <p:txBody>
          <a:bodyPr/>
          <a:lstStyle/>
          <a:p>
            <a:r>
              <a:rPr lang="ko-KR" altLang="en-US"/>
              <a:t>데이터 시각화의</a:t>
            </a:r>
            <a:r>
              <a:rPr lang="en-US" altLang="ko-KR" dirty="0"/>
              <a:t> </a:t>
            </a:r>
            <a:r>
              <a:rPr lang="ko-KR" altLang="en-US" dirty="0"/>
              <a:t>조건</a:t>
            </a:r>
          </a:p>
        </p:txBody>
      </p:sp>
      <p:sp>
        <p:nvSpPr>
          <p:cNvPr id="4" name="자유형: 도형 3">
            <a:extLst>
              <a:ext uri="{FF2B5EF4-FFF2-40B4-BE49-F238E27FC236}">
                <a16:creationId xmlns:a16="http://schemas.microsoft.com/office/drawing/2014/main" id="{E3D8105F-B080-4712-8D5C-A2BBD1A4718A}"/>
              </a:ext>
            </a:extLst>
          </p:cNvPr>
          <p:cNvSpPr/>
          <p:nvPr/>
        </p:nvSpPr>
        <p:spPr>
          <a:xfrm>
            <a:off x="5673350" y="4114493"/>
            <a:ext cx="845303" cy="834199"/>
          </a:xfrm>
          <a:custGeom>
            <a:avLst/>
            <a:gdLst>
              <a:gd name="connsiteX0" fmla="*/ 422651 w 845303"/>
              <a:gd name="connsiteY0" fmla="*/ 0 h 834199"/>
              <a:gd name="connsiteX1" fmla="*/ 504718 w 845303"/>
              <a:gd name="connsiteY1" fmla="*/ 74588 h 834199"/>
              <a:gd name="connsiteX2" fmla="*/ 834551 w 845303"/>
              <a:gd name="connsiteY2" fmla="*/ 686358 h 834199"/>
              <a:gd name="connsiteX3" fmla="*/ 845303 w 845303"/>
              <a:gd name="connsiteY3" fmla="*/ 756806 h 834199"/>
              <a:gd name="connsiteX4" fmla="*/ 782485 w 845303"/>
              <a:gd name="connsiteY4" fmla="*/ 779797 h 834199"/>
              <a:gd name="connsiteX5" fmla="*/ 422651 w 845303"/>
              <a:gd name="connsiteY5" fmla="*/ 834199 h 834199"/>
              <a:gd name="connsiteX6" fmla="*/ 62818 w 845303"/>
              <a:gd name="connsiteY6" fmla="*/ 779797 h 834199"/>
              <a:gd name="connsiteX7" fmla="*/ 0 w 845303"/>
              <a:gd name="connsiteY7" fmla="*/ 756806 h 834199"/>
              <a:gd name="connsiteX8" fmla="*/ 10751 w 845303"/>
              <a:gd name="connsiteY8" fmla="*/ 686358 h 834199"/>
              <a:gd name="connsiteX9" fmla="*/ 340585 w 845303"/>
              <a:gd name="connsiteY9" fmla="*/ 74588 h 8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303" h="834199">
                <a:moveTo>
                  <a:pt x="422651" y="0"/>
                </a:moveTo>
                <a:lnTo>
                  <a:pt x="504718" y="74588"/>
                </a:lnTo>
                <a:cubicBezTo>
                  <a:pt x="668951" y="238821"/>
                  <a:pt x="786194" y="450043"/>
                  <a:pt x="834551" y="686358"/>
                </a:cubicBezTo>
                <a:lnTo>
                  <a:pt x="845303" y="756806"/>
                </a:lnTo>
                <a:lnTo>
                  <a:pt x="782485" y="779797"/>
                </a:lnTo>
                <a:cubicBezTo>
                  <a:pt x="668813" y="815153"/>
                  <a:pt x="547957" y="834199"/>
                  <a:pt x="422651" y="834199"/>
                </a:cubicBezTo>
                <a:cubicBezTo>
                  <a:pt x="297346" y="834199"/>
                  <a:pt x="176489" y="815153"/>
                  <a:pt x="62818" y="779797"/>
                </a:cubicBezTo>
                <a:lnTo>
                  <a:pt x="0" y="756806"/>
                </a:lnTo>
                <a:lnTo>
                  <a:pt x="10751" y="686358"/>
                </a:lnTo>
                <a:cubicBezTo>
                  <a:pt x="59109" y="450043"/>
                  <a:pt x="176353" y="238821"/>
                  <a:pt x="340585" y="74588"/>
                </a:cubicBezTo>
                <a:close/>
              </a:path>
            </a:pathLst>
          </a:cu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4">
            <a:extLst>
              <a:ext uri="{FF2B5EF4-FFF2-40B4-BE49-F238E27FC236}">
                <a16:creationId xmlns:a16="http://schemas.microsoft.com/office/drawing/2014/main" id="{812541E4-0F07-46BA-935F-704B805B406D}"/>
              </a:ext>
            </a:extLst>
          </p:cNvPr>
          <p:cNvGrpSpPr/>
          <p:nvPr/>
        </p:nvGrpSpPr>
        <p:grpSpPr>
          <a:xfrm>
            <a:off x="4885944" y="1940483"/>
            <a:ext cx="2420112" cy="3008208"/>
            <a:chOff x="4885944" y="2420930"/>
            <a:chExt cx="2420112" cy="3008208"/>
          </a:xfrm>
        </p:grpSpPr>
        <p:sp>
          <p:nvSpPr>
            <p:cNvPr id="6" name="타원 5">
              <a:extLst>
                <a:ext uri="{FF2B5EF4-FFF2-40B4-BE49-F238E27FC236}">
                  <a16:creationId xmlns:a16="http://schemas.microsoft.com/office/drawing/2014/main" id="{7ADCF4F0-0A2E-4668-8F23-A10EBC4BC155}"/>
                </a:ext>
              </a:extLst>
            </p:cNvPr>
            <p:cNvSpPr/>
            <p:nvPr/>
          </p:nvSpPr>
          <p:spPr>
            <a:xfrm>
              <a:off x="4885944" y="3009026"/>
              <a:ext cx="2420112" cy="2420112"/>
            </a:xfrm>
            <a:prstGeom prst="ellipse">
              <a:avLst/>
            </a:prstGeom>
            <a:noFill/>
            <a:ln w="5715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7" name="직사각형 6">
              <a:extLst>
                <a:ext uri="{FF2B5EF4-FFF2-40B4-BE49-F238E27FC236}">
                  <a16:creationId xmlns:a16="http://schemas.microsoft.com/office/drawing/2014/main" id="{003B334A-7784-4FBD-9C86-3C9D1EBC1046}"/>
                </a:ext>
              </a:extLst>
            </p:cNvPr>
            <p:cNvSpPr/>
            <p:nvPr/>
          </p:nvSpPr>
          <p:spPr>
            <a:xfrm>
              <a:off x="5251703" y="2420930"/>
              <a:ext cx="1688594" cy="573298"/>
            </a:xfrm>
            <a:prstGeom prst="rect">
              <a:avLst/>
            </a:prstGeom>
          </p:spPr>
          <p:txBody>
            <a:bodyPr wrap="square">
              <a:spAutoFit/>
            </a:bodyPr>
            <a:lstStyle/>
            <a:p>
              <a:pPr lvl="0" algn="ctr">
                <a:lnSpc>
                  <a:spcPct val="120000"/>
                </a:lnSpc>
                <a:spcBef>
                  <a:spcPts val="1000"/>
                </a:spcBef>
              </a:pPr>
              <a:r>
                <a:rPr lang="ko-KR" altLang="en-US" sz="2800" b="1" dirty="0">
                  <a:solidFill>
                    <a:srgbClr val="FF99FF"/>
                  </a:solidFill>
                </a:rPr>
                <a:t>예쁜 그림</a:t>
              </a:r>
            </a:p>
          </p:txBody>
        </p:sp>
      </p:grpSp>
      <p:grpSp>
        <p:nvGrpSpPr>
          <p:cNvPr id="8" name="그룹 7">
            <a:extLst>
              <a:ext uri="{FF2B5EF4-FFF2-40B4-BE49-F238E27FC236}">
                <a16:creationId xmlns:a16="http://schemas.microsoft.com/office/drawing/2014/main" id="{72FC11D9-1B92-4B26-8D05-56D2BAB3F425}"/>
              </a:ext>
            </a:extLst>
          </p:cNvPr>
          <p:cNvGrpSpPr/>
          <p:nvPr/>
        </p:nvGrpSpPr>
        <p:grpSpPr>
          <a:xfrm>
            <a:off x="2003610" y="3834662"/>
            <a:ext cx="4528874" cy="2420112"/>
            <a:chOff x="2003610" y="4315109"/>
            <a:chExt cx="4528874" cy="2420112"/>
          </a:xfrm>
        </p:grpSpPr>
        <p:sp>
          <p:nvSpPr>
            <p:cNvPr id="9" name="타원 8">
              <a:extLst>
                <a:ext uri="{FF2B5EF4-FFF2-40B4-BE49-F238E27FC236}">
                  <a16:creationId xmlns:a16="http://schemas.microsoft.com/office/drawing/2014/main" id="{B04BDCF7-DFCD-4B0B-8B08-F32E9CB96748}"/>
                </a:ext>
              </a:extLst>
            </p:cNvPr>
            <p:cNvSpPr/>
            <p:nvPr/>
          </p:nvSpPr>
          <p:spPr>
            <a:xfrm>
              <a:off x="4112372" y="4315109"/>
              <a:ext cx="2420112" cy="2420112"/>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10" name="직사각형 9">
              <a:extLst>
                <a:ext uri="{FF2B5EF4-FFF2-40B4-BE49-F238E27FC236}">
                  <a16:creationId xmlns:a16="http://schemas.microsoft.com/office/drawing/2014/main" id="{1F08CAA5-4335-482D-8332-186927E07F30}"/>
                </a:ext>
              </a:extLst>
            </p:cNvPr>
            <p:cNvSpPr/>
            <p:nvPr/>
          </p:nvSpPr>
          <p:spPr>
            <a:xfrm>
              <a:off x="2003610" y="5274272"/>
              <a:ext cx="3443952" cy="573298"/>
            </a:xfrm>
            <a:prstGeom prst="rect">
              <a:avLst/>
            </a:prstGeom>
            <a:solidFill>
              <a:schemeClr val="bg1"/>
            </a:solidFill>
          </p:spPr>
          <p:txBody>
            <a:bodyPr wrap="square">
              <a:spAutoFit/>
            </a:bodyPr>
            <a:lstStyle/>
            <a:p>
              <a:pPr lvl="0" algn="ctr">
                <a:lnSpc>
                  <a:spcPct val="120000"/>
                </a:lnSpc>
                <a:spcBef>
                  <a:spcPts val="1000"/>
                </a:spcBef>
              </a:pPr>
              <a:r>
                <a:rPr lang="ko-KR" altLang="en-US" sz="2800" b="1" dirty="0">
                  <a:solidFill>
                    <a:schemeClr val="accent5"/>
                  </a:solidFill>
                </a:rPr>
                <a:t>군더더기 적은 그림</a:t>
              </a:r>
            </a:p>
          </p:txBody>
        </p:sp>
      </p:grpSp>
      <p:grpSp>
        <p:nvGrpSpPr>
          <p:cNvPr id="11" name="그룹 10">
            <a:extLst>
              <a:ext uri="{FF2B5EF4-FFF2-40B4-BE49-F238E27FC236}">
                <a16:creationId xmlns:a16="http://schemas.microsoft.com/office/drawing/2014/main" id="{523EBEB8-2C30-4B43-B211-7DAD02AD2D54}"/>
              </a:ext>
            </a:extLst>
          </p:cNvPr>
          <p:cNvGrpSpPr/>
          <p:nvPr/>
        </p:nvGrpSpPr>
        <p:grpSpPr>
          <a:xfrm>
            <a:off x="5659516" y="3834662"/>
            <a:ext cx="4272274" cy="2420112"/>
            <a:chOff x="5659516" y="4315109"/>
            <a:chExt cx="4272274" cy="2420112"/>
          </a:xfrm>
        </p:grpSpPr>
        <p:sp>
          <p:nvSpPr>
            <p:cNvPr id="12" name="타원 11">
              <a:extLst>
                <a:ext uri="{FF2B5EF4-FFF2-40B4-BE49-F238E27FC236}">
                  <a16:creationId xmlns:a16="http://schemas.microsoft.com/office/drawing/2014/main" id="{53D51908-28C1-4427-B280-DE38BB8B5FEA}"/>
                </a:ext>
              </a:extLst>
            </p:cNvPr>
            <p:cNvSpPr/>
            <p:nvPr/>
          </p:nvSpPr>
          <p:spPr>
            <a:xfrm>
              <a:off x="5659516" y="4315109"/>
              <a:ext cx="2420112" cy="2420112"/>
            </a:xfrm>
            <a:prstGeom prst="ellipse">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13" name="직사각형 12">
              <a:extLst>
                <a:ext uri="{FF2B5EF4-FFF2-40B4-BE49-F238E27FC236}">
                  <a16:creationId xmlns:a16="http://schemas.microsoft.com/office/drawing/2014/main" id="{F5CAD47C-798B-4461-8623-97A9FA60E361}"/>
                </a:ext>
              </a:extLst>
            </p:cNvPr>
            <p:cNvSpPr/>
            <p:nvPr/>
          </p:nvSpPr>
          <p:spPr>
            <a:xfrm>
              <a:off x="6869572" y="5274272"/>
              <a:ext cx="3062218" cy="573298"/>
            </a:xfrm>
            <a:prstGeom prst="rect">
              <a:avLst/>
            </a:prstGeom>
            <a:solidFill>
              <a:schemeClr val="bg1"/>
            </a:solidFill>
          </p:spPr>
          <p:txBody>
            <a:bodyPr wrap="square">
              <a:spAutoFit/>
            </a:bodyPr>
            <a:lstStyle/>
            <a:p>
              <a:pPr lvl="0" algn="ctr">
                <a:lnSpc>
                  <a:spcPct val="120000"/>
                </a:lnSpc>
                <a:spcBef>
                  <a:spcPts val="1000"/>
                </a:spcBef>
              </a:pPr>
              <a:r>
                <a:rPr lang="ko-KR" altLang="en-US" sz="2800" b="1" dirty="0">
                  <a:solidFill>
                    <a:schemeClr val="accent6"/>
                  </a:solidFill>
                </a:rPr>
                <a:t>정확한 그림</a:t>
              </a:r>
            </a:p>
          </p:txBody>
        </p:sp>
      </p:grpSp>
    </p:spTree>
    <p:extLst>
      <p:ext uri="{BB962C8B-B14F-4D97-AF65-F5344CB8AC3E}">
        <p14:creationId xmlns:p14="http://schemas.microsoft.com/office/powerpoint/2010/main" val="4695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사용자 지정 5">
      <a:majorFont>
        <a:latin typeface="나눔고딕 ExtraBold"/>
        <a:ea typeface="나눔고딕 ExtraBold"/>
        <a:cs typeface=""/>
      </a:majorFont>
      <a:minorFont>
        <a:latin typeface="나눔고딕"/>
        <a:ea typeface="나눔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34785</TotalTime>
  <Words>1809</Words>
  <Application>Microsoft Office PowerPoint</Application>
  <PresentationFormat>와이드스크린</PresentationFormat>
  <Paragraphs>262</Paragraphs>
  <Slides>50</Slides>
  <Notes>1</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50</vt:i4>
      </vt:variant>
    </vt:vector>
  </HeadingPairs>
  <TitlesOfParts>
    <vt:vector size="57" baseType="lpstr">
      <vt:lpstr>KoPub돋움체 Bold</vt:lpstr>
      <vt:lpstr>맑은 고딕</vt:lpstr>
      <vt:lpstr>맑은w㈓눀.뱷.</vt:lpstr>
      <vt:lpstr>나눔고딕 ExtraBold</vt:lpstr>
      <vt:lpstr>Arial</vt:lpstr>
      <vt:lpstr>나눔고딕</vt:lpstr>
      <vt:lpstr>Office 테마</vt:lpstr>
      <vt:lpstr>Python을 이용한 연구데이터 시각화</vt:lpstr>
      <vt:lpstr>안녕하세요</vt:lpstr>
      <vt:lpstr>안녕하세요</vt:lpstr>
      <vt:lpstr>Part I. 연구데이터 시각화</vt:lpstr>
      <vt:lpstr>연구데이터 시각화</vt:lpstr>
      <vt:lpstr>데이터 시각화 Data Visualization</vt:lpstr>
      <vt:lpstr>데이터 시각화 Data Visualization</vt:lpstr>
      <vt:lpstr>데이터 시각화 Data Visualization</vt:lpstr>
      <vt:lpstr>데이터 시각화의 조건</vt:lpstr>
      <vt:lpstr>정확하고, 군더더기 없고, 예쁜 그림</vt:lpstr>
      <vt:lpstr>원인 1. 감각 부족</vt:lpstr>
      <vt:lpstr>원인 2. 너무 생각이 없음</vt:lpstr>
      <vt:lpstr>원인 2. 너무 생각이 없음</vt:lpstr>
      <vt:lpstr>원인 3. 너무 생각이 많음</vt:lpstr>
      <vt:lpstr>대학원 이후의 삶에서 겪는 일</vt:lpstr>
      <vt:lpstr>Code 기반 시각화 장점</vt:lpstr>
      <vt:lpstr>Python: Getting Popular and Popular</vt:lpstr>
      <vt:lpstr>Python Visualization의 장점</vt:lpstr>
      <vt:lpstr>Top Python Libraries for Data Science, Data Visualization, Machine Learning</vt:lpstr>
      <vt:lpstr>PowerPoint 프레젠테이션</vt:lpstr>
      <vt:lpstr>Matplotlib https://matplotlib.org/</vt:lpstr>
      <vt:lpstr>Seaborn https://seaborn.pydata.org/</vt:lpstr>
      <vt:lpstr>Python Visualization 장점 활용하기</vt:lpstr>
      <vt:lpstr>Part II. Python 시각화 실습</vt:lpstr>
      <vt:lpstr>Google Colab https://colab.research.google.com/</vt:lpstr>
      <vt:lpstr>예제 환경 설정 1. matplotlib 버전업, 한글</vt:lpstr>
      <vt:lpstr>예제 환경 설정 2. import libraries</vt:lpstr>
      <vt:lpstr>데이터 불러오기. list 입력</vt:lpstr>
      <vt:lpstr>Line plot 실습 1. state-based 방식</vt:lpstr>
      <vt:lpstr>Line plot 실습 2. object-oriented 방식</vt:lpstr>
      <vt:lpstr>state-based vs object oriented</vt:lpstr>
      <vt:lpstr>state-based vs object oriented (1)</vt:lpstr>
      <vt:lpstr>state-based vs object oriented (2)</vt:lpstr>
      <vt:lpstr>object oriented: Figure and Axes</vt:lpstr>
      <vt:lpstr>object oriented: Axes 구조</vt:lpstr>
      <vt:lpstr>Q: 어떤 회사의 2020년 주가상승률이 높은가?</vt:lpstr>
      <vt:lpstr>Part III. 시각화 다듬기</vt:lpstr>
      <vt:lpstr>Q: 왜 경고메시지가 뜰까?</vt:lpstr>
      <vt:lpstr>Q: 손해를 본 구간이 있는 것 같은데?</vt:lpstr>
      <vt:lpstr>Q: x축 눈금이 잘 안보이는데?</vt:lpstr>
      <vt:lpstr>Q: 주가 상승률이 잘 가늠이 안되는데?</vt:lpstr>
      <vt:lpstr>한번 정리하고 갑시다</vt:lpstr>
      <vt:lpstr>좀 더 그럴싸하게 만들어 봅니다.</vt:lpstr>
      <vt:lpstr>좀 더 그럴싸하게 만들어 봅니다.</vt:lpstr>
      <vt:lpstr>불필요한 요소를 지웁시다.</vt:lpstr>
      <vt:lpstr>중요 정보는 숫자로 표현합니다.</vt:lpstr>
      <vt:lpstr>중복 정보는 과감히 제거합니다.</vt:lpstr>
      <vt:lpstr>Seaborn 활용 설정: sns.set_context()</vt:lpstr>
      <vt:lpstr>Seaborn 활용 설정: sns.set_style()</vt:lpstr>
      <vt:lpstr>다른 회사 데이터로도 그릴 수 있습니다.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나에게 필요한 Python Visualization</dc:title>
  <dc:creator>이제현</dc:creator>
  <cp:lastModifiedBy>이제현</cp:lastModifiedBy>
  <cp:revision>807</cp:revision>
  <dcterms:created xsi:type="dcterms:W3CDTF">2020-08-21T00:18:41Z</dcterms:created>
  <dcterms:modified xsi:type="dcterms:W3CDTF">2021-05-04T02:01:58Z</dcterms:modified>
</cp:coreProperties>
</file>